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5"/>
  </p:notesMasterIdLst>
  <p:sldIdLst>
    <p:sldId id="438" r:id="rId2"/>
    <p:sldId id="634" r:id="rId3"/>
    <p:sldId id="415" r:id="rId4"/>
    <p:sldId id="660" r:id="rId5"/>
    <p:sldId id="661" r:id="rId6"/>
    <p:sldId id="663" r:id="rId7"/>
    <p:sldId id="432" r:id="rId8"/>
    <p:sldId id="259" r:id="rId9"/>
    <p:sldId id="416" r:id="rId10"/>
    <p:sldId id="417" r:id="rId11"/>
    <p:sldId id="262" r:id="rId12"/>
    <p:sldId id="257" r:id="rId13"/>
    <p:sldId id="291" r:id="rId14"/>
    <p:sldId id="565" r:id="rId15"/>
    <p:sldId id="529" r:id="rId16"/>
    <p:sldId id="269" r:id="rId17"/>
    <p:sldId id="270" r:id="rId18"/>
    <p:sldId id="757" r:id="rId19"/>
    <p:sldId id="758" r:id="rId20"/>
    <p:sldId id="617" r:id="rId21"/>
    <p:sldId id="759" r:id="rId22"/>
    <p:sldId id="272" r:id="rId23"/>
    <p:sldId id="273" r:id="rId24"/>
    <p:sldId id="274" r:id="rId25"/>
    <p:sldId id="275" r:id="rId26"/>
    <p:sldId id="276" r:id="rId27"/>
    <p:sldId id="277" r:id="rId28"/>
    <p:sldId id="278" r:id="rId29"/>
    <p:sldId id="279" r:id="rId30"/>
    <p:sldId id="641" r:id="rId31"/>
    <p:sldId id="568" r:id="rId32"/>
    <p:sldId id="258" r:id="rId33"/>
    <p:sldId id="306" r:id="rId34"/>
    <p:sldId id="307" r:id="rId35"/>
    <p:sldId id="308" r:id="rId36"/>
    <p:sldId id="317" r:id="rId37"/>
    <p:sldId id="309" r:id="rId38"/>
    <p:sldId id="314" r:id="rId39"/>
    <p:sldId id="315" r:id="rId40"/>
    <p:sldId id="316" r:id="rId41"/>
    <p:sldId id="263" r:id="rId42"/>
    <p:sldId id="264" r:id="rId43"/>
    <p:sldId id="266" r:id="rId44"/>
    <p:sldId id="267" r:id="rId45"/>
    <p:sldId id="268" r:id="rId46"/>
    <p:sldId id="280" r:id="rId47"/>
    <p:sldId id="281" r:id="rId48"/>
    <p:sldId id="604" r:id="rId49"/>
    <p:sldId id="282" r:id="rId50"/>
    <p:sldId id="603" r:id="rId51"/>
    <p:sldId id="283" r:id="rId52"/>
    <p:sldId id="420" r:id="rId53"/>
    <p:sldId id="419" r:id="rId54"/>
    <p:sldId id="636" r:id="rId55"/>
    <p:sldId id="285" r:id="rId56"/>
    <p:sldId id="284" r:id="rId57"/>
    <p:sldId id="649" r:id="rId58"/>
    <p:sldId id="286" r:id="rId59"/>
    <p:sldId id="287" r:id="rId60"/>
    <p:sldId id="288" r:id="rId61"/>
    <p:sldId id="662" r:id="rId62"/>
    <p:sldId id="289" r:id="rId63"/>
    <p:sldId id="292" r:id="rId64"/>
    <p:sldId id="290" r:id="rId65"/>
    <p:sldId id="787" r:id="rId66"/>
    <p:sldId id="789" r:id="rId67"/>
    <p:sldId id="788" r:id="rId68"/>
    <p:sldId id="533" r:id="rId69"/>
    <p:sldId id="578" r:id="rId70"/>
    <p:sldId id="569" r:id="rId71"/>
    <p:sldId id="574" r:id="rId72"/>
    <p:sldId id="579" r:id="rId73"/>
    <p:sldId id="570" r:id="rId74"/>
    <p:sldId id="571" r:id="rId75"/>
    <p:sldId id="631" r:id="rId76"/>
    <p:sldId id="572" r:id="rId77"/>
    <p:sldId id="573" r:id="rId78"/>
    <p:sldId id="296" r:id="rId79"/>
    <p:sldId id="297" r:id="rId80"/>
    <p:sldId id="609" r:id="rId81"/>
    <p:sldId id="299" r:id="rId82"/>
    <p:sldId id="295" r:id="rId83"/>
    <p:sldId id="732" r:id="rId84"/>
    <p:sldId id="733" r:id="rId85"/>
    <p:sldId id="298" r:id="rId86"/>
    <p:sldId id="300" r:id="rId87"/>
    <p:sldId id="611" r:id="rId88"/>
    <p:sldId id="580" r:id="rId89"/>
    <p:sldId id="575" r:id="rId90"/>
    <p:sldId id="722" r:id="rId91"/>
    <p:sldId id="726" r:id="rId92"/>
    <p:sldId id="349" r:id="rId93"/>
    <p:sldId id="347" r:id="rId94"/>
    <p:sldId id="612" r:id="rId95"/>
    <p:sldId id="613" r:id="rId96"/>
    <p:sldId id="746" r:id="rId97"/>
    <p:sldId id="742" r:id="rId98"/>
    <p:sldId id="318" r:id="rId99"/>
    <p:sldId id="302" r:id="rId100"/>
    <p:sldId id="328" r:id="rId101"/>
    <p:sldId id="324" r:id="rId102"/>
    <p:sldId id="325" r:id="rId103"/>
    <p:sldId id="329" r:id="rId104"/>
    <p:sldId id="727" r:id="rId105"/>
    <p:sldId id="728" r:id="rId106"/>
    <p:sldId id="729" r:id="rId107"/>
    <p:sldId id="730" r:id="rId108"/>
    <p:sldId id="330" r:id="rId109"/>
    <p:sldId id="731" r:id="rId110"/>
    <p:sldId id="331" r:id="rId111"/>
    <p:sldId id="334" r:id="rId112"/>
    <p:sldId id="715" r:id="rId113"/>
    <p:sldId id="716" r:id="rId114"/>
    <p:sldId id="301" r:id="rId115"/>
    <p:sldId id="333" r:id="rId116"/>
    <p:sldId id="332" r:id="rId117"/>
    <p:sldId id="335" r:id="rId118"/>
    <p:sldId id="303" r:id="rId119"/>
    <p:sldId id="304" r:id="rId120"/>
    <p:sldId id="305" r:id="rId121"/>
    <p:sldId id="596" r:id="rId122"/>
    <p:sldId id="294" r:id="rId123"/>
    <p:sldId id="260" r:id="rId124"/>
    <p:sldId id="261" r:id="rId125"/>
    <p:sldId id="319" r:id="rId126"/>
    <p:sldId id="320" r:id="rId127"/>
    <p:sldId id="321" r:id="rId128"/>
    <p:sldId id="322" r:id="rId129"/>
    <p:sldId id="323" r:id="rId130"/>
    <p:sldId id="717" r:id="rId131"/>
    <p:sldId id="718" r:id="rId132"/>
    <p:sldId id="719" r:id="rId133"/>
    <p:sldId id="720" r:id="rId134"/>
    <p:sldId id="724" r:id="rId135"/>
    <p:sldId id="738" r:id="rId136"/>
    <p:sldId id="744" r:id="rId137"/>
    <p:sldId id="739" r:id="rId138"/>
    <p:sldId id="741" r:id="rId139"/>
    <p:sldId id="740" r:id="rId140"/>
    <p:sldId id="721" r:id="rId141"/>
    <p:sldId id="725" r:id="rId142"/>
    <p:sldId id="327" r:id="rId143"/>
    <p:sldId id="735" r:id="rId144"/>
    <p:sldId id="737" r:id="rId145"/>
    <p:sldId id="736" r:id="rId146"/>
    <p:sldId id="734" r:id="rId147"/>
    <p:sldId id="619" r:id="rId148"/>
    <p:sldId id="723" r:id="rId149"/>
    <p:sldId id="336" r:id="rId150"/>
    <p:sldId id="743" r:id="rId151"/>
    <p:sldId id="265" r:id="rId152"/>
    <p:sldId id="337" r:id="rId153"/>
    <p:sldId id="773" r:id="rId154"/>
    <p:sldId id="775" r:id="rId155"/>
    <p:sldId id="776" r:id="rId156"/>
    <p:sldId id="774" r:id="rId157"/>
    <p:sldId id="338" r:id="rId158"/>
    <p:sldId id="345" r:id="rId159"/>
    <p:sldId id="344" r:id="rId160"/>
    <p:sldId id="341" r:id="rId161"/>
    <p:sldId id="640" r:id="rId162"/>
    <p:sldId id="339" r:id="rId163"/>
    <p:sldId id="632" r:id="rId164"/>
    <p:sldId id="342" r:id="rId165"/>
    <p:sldId id="340" r:id="rId166"/>
    <p:sldId id="346" r:id="rId167"/>
    <p:sldId id="348" r:id="rId168"/>
    <p:sldId id="577" r:id="rId169"/>
    <p:sldId id="350" r:id="rId170"/>
    <p:sldId id="351" r:id="rId171"/>
    <p:sldId id="352" r:id="rId172"/>
    <p:sldId id="360" r:id="rId173"/>
    <p:sldId id="358" r:id="rId174"/>
    <p:sldId id="359" r:id="rId175"/>
    <p:sldId id="353" r:id="rId176"/>
    <p:sldId id="362" r:id="rId177"/>
    <p:sldId id="365" r:id="rId178"/>
    <p:sldId id="361" r:id="rId179"/>
    <p:sldId id="777" r:id="rId180"/>
    <p:sldId id="363" r:id="rId181"/>
    <p:sldId id="751" r:id="rId182"/>
    <p:sldId id="752" r:id="rId183"/>
    <p:sldId id="614" r:id="rId184"/>
    <p:sldId id="355" r:id="rId185"/>
    <p:sldId id="357" r:id="rId186"/>
    <p:sldId id="366" r:id="rId187"/>
    <p:sldId id="367" r:id="rId188"/>
    <p:sldId id="354" r:id="rId189"/>
    <p:sldId id="615" r:id="rId190"/>
    <p:sldId id="616" r:id="rId191"/>
    <p:sldId id="581" r:id="rId192"/>
    <p:sldId id="364" r:id="rId193"/>
    <p:sldId id="369" r:id="rId194"/>
    <p:sldId id="368" r:id="rId195"/>
    <p:sldId id="371" r:id="rId196"/>
    <p:sldId id="504" r:id="rId197"/>
    <p:sldId id="766" r:id="rId198"/>
    <p:sldId id="436" r:id="rId199"/>
    <p:sldId id="370" r:id="rId200"/>
    <p:sldId id="582" r:id="rId201"/>
    <p:sldId id="372" r:id="rId202"/>
    <p:sldId id="374" r:id="rId203"/>
    <p:sldId id="379" r:id="rId204"/>
    <p:sldId id="373" r:id="rId205"/>
    <p:sldId id="375" r:id="rId206"/>
    <p:sldId id="376" r:id="rId207"/>
    <p:sldId id="377" r:id="rId208"/>
    <p:sldId id="378" r:id="rId209"/>
    <p:sldId id="380" r:id="rId210"/>
    <p:sldId id="389" r:id="rId211"/>
    <p:sldId id="387" r:id="rId212"/>
    <p:sldId id="400" r:id="rId213"/>
    <p:sldId id="396" r:id="rId214"/>
    <p:sldId id="397" r:id="rId215"/>
    <p:sldId id="781" r:id="rId216"/>
    <p:sldId id="399" r:id="rId217"/>
    <p:sldId id="393" r:id="rId218"/>
    <p:sldId id="395" r:id="rId219"/>
    <p:sldId id="381" r:id="rId220"/>
    <p:sldId id="383" r:id="rId221"/>
    <p:sldId id="780" r:id="rId222"/>
    <p:sldId id="785" r:id="rId223"/>
    <p:sldId id="392" r:id="rId224"/>
    <p:sldId id="786" r:id="rId225"/>
    <p:sldId id="778" r:id="rId226"/>
    <p:sldId id="782" r:id="rId227"/>
    <p:sldId id="502" r:id="rId228"/>
    <p:sldId id="385" r:id="rId229"/>
    <p:sldId id="585" r:id="rId230"/>
    <p:sldId id="584" r:id="rId231"/>
    <p:sldId id="583" r:id="rId232"/>
    <p:sldId id="586" r:id="rId233"/>
    <p:sldId id="768" r:id="rId234"/>
    <p:sldId id="386" r:id="rId235"/>
    <p:sldId id="382" r:id="rId236"/>
    <p:sldId id="388" r:id="rId237"/>
    <p:sldId id="630" r:id="rId238"/>
    <p:sldId id="394" r:id="rId239"/>
    <p:sldId id="589" r:id="rId240"/>
    <p:sldId id="391" r:id="rId241"/>
    <p:sldId id="390" r:id="rId242"/>
    <p:sldId id="401" r:id="rId243"/>
    <p:sldId id="398" r:id="rId244"/>
    <p:sldId id="423" r:id="rId245"/>
    <p:sldId id="422" r:id="rId246"/>
    <p:sldId id="430" r:id="rId247"/>
    <p:sldId id="602" r:id="rId248"/>
    <p:sldId id="424" r:id="rId249"/>
    <p:sldId id="779" r:id="rId250"/>
    <p:sldId id="601" r:id="rId251"/>
    <p:sldId id="783" r:id="rId252"/>
    <p:sldId id="784" r:id="rId253"/>
    <p:sldId id="566" r:id="rId254"/>
    <p:sldId id="403" r:id="rId255"/>
    <p:sldId id="767" r:id="rId256"/>
    <p:sldId id="409" r:id="rId257"/>
    <p:sldId id="418" r:id="rId258"/>
    <p:sldId id="404" r:id="rId259"/>
    <p:sldId id="587" r:id="rId260"/>
    <p:sldId id="406" r:id="rId261"/>
    <p:sldId id="405" r:id="rId262"/>
    <p:sldId id="421" r:id="rId263"/>
    <p:sldId id="407" r:id="rId264"/>
    <p:sldId id="408" r:id="rId265"/>
    <p:sldId id="588" r:id="rId266"/>
    <p:sldId id="597" r:id="rId267"/>
    <p:sldId id="410" r:id="rId268"/>
    <p:sldId id="431" r:id="rId269"/>
    <p:sldId id="637" r:id="rId270"/>
    <p:sldId id="598" r:id="rId271"/>
    <p:sldId id="412" r:id="rId272"/>
    <p:sldId id="413" r:id="rId273"/>
    <p:sldId id="411" r:id="rId274"/>
    <p:sldId id="425" r:id="rId275"/>
    <p:sldId id="600" r:id="rId276"/>
    <p:sldId id="443" r:id="rId277"/>
    <p:sldId id="608" r:id="rId278"/>
    <p:sldId id="445" r:id="rId279"/>
    <p:sldId id="599" r:id="rId280"/>
    <p:sldId id="605" r:id="rId281"/>
    <p:sldId id="606" r:id="rId282"/>
    <p:sldId id="625" r:id="rId283"/>
    <p:sldId id="426" r:id="rId284"/>
    <p:sldId id="626" r:id="rId285"/>
    <p:sldId id="607" r:id="rId286"/>
    <p:sldId id="448" r:id="rId287"/>
    <p:sldId id="451" r:id="rId288"/>
    <p:sldId id="449" r:id="rId289"/>
    <p:sldId id="447" r:id="rId290"/>
    <p:sldId id="446" r:id="rId291"/>
    <p:sldId id="444" r:id="rId292"/>
    <p:sldId id="428" r:id="rId293"/>
    <p:sldId id="429" r:id="rId294"/>
    <p:sldId id="453" r:id="rId295"/>
    <p:sldId id="452" r:id="rId296"/>
    <p:sldId id="450" r:id="rId297"/>
    <p:sldId id="454" r:id="rId298"/>
    <p:sldId id="455" r:id="rId299"/>
    <p:sldId id="456" r:id="rId300"/>
    <p:sldId id="457" r:id="rId301"/>
    <p:sldId id="458" r:id="rId302"/>
    <p:sldId id="638" r:id="rId303"/>
    <p:sldId id="639" r:id="rId304"/>
    <p:sldId id="459" r:id="rId305"/>
    <p:sldId id="460" r:id="rId306"/>
    <p:sldId id="763" r:id="rId307"/>
    <p:sldId id="462" r:id="rId308"/>
    <p:sldId id="762" r:id="rId309"/>
    <p:sldId id="765" r:id="rId310"/>
    <p:sldId id="764" r:id="rId311"/>
    <p:sldId id="463" r:id="rId312"/>
    <p:sldId id="491" r:id="rId313"/>
    <p:sldId id="464" r:id="rId314"/>
    <p:sldId id="465" r:id="rId315"/>
    <p:sldId id="466" r:id="rId316"/>
    <p:sldId id="467" r:id="rId317"/>
    <p:sldId id="469" r:id="rId318"/>
    <p:sldId id="747" r:id="rId319"/>
    <p:sldId id="470" r:id="rId320"/>
    <p:sldId id="471" r:id="rId321"/>
    <p:sldId id="472" r:id="rId322"/>
    <p:sldId id="652" r:id="rId323"/>
    <p:sldId id="653" r:id="rId324"/>
    <p:sldId id="474" r:id="rId325"/>
    <p:sldId id="748" r:id="rId326"/>
    <p:sldId id="806" r:id="rId327"/>
    <p:sldId id="790" r:id="rId328"/>
    <p:sldId id="481" r:id="rId329"/>
    <p:sldId id="650" r:id="rId330"/>
    <p:sldId id="487" r:id="rId331"/>
    <p:sldId id="326" r:id="rId332"/>
    <p:sldId id="488" r:id="rId333"/>
    <p:sldId id="483" r:id="rId334"/>
    <p:sldId id="484" r:id="rId335"/>
    <p:sldId id="485" r:id="rId336"/>
    <p:sldId id="627" r:id="rId337"/>
    <p:sldId id="628" r:id="rId338"/>
    <p:sldId id="629" r:id="rId339"/>
    <p:sldId id="489" r:id="rId340"/>
    <p:sldId id="490" r:id="rId341"/>
    <p:sldId id="492" r:id="rId342"/>
    <p:sldId id="493" r:id="rId343"/>
    <p:sldId id="494" r:id="rId344"/>
    <p:sldId id="495" r:id="rId345"/>
    <p:sldId id="496" r:id="rId346"/>
    <p:sldId id="642" r:id="rId347"/>
    <p:sldId id="643" r:id="rId348"/>
    <p:sldId id="644" r:id="rId349"/>
    <p:sldId id="645" r:id="rId350"/>
    <p:sldId id="647" r:id="rId351"/>
    <p:sldId id="648" r:id="rId352"/>
    <p:sldId id="497" r:id="rId353"/>
    <p:sldId id="498" r:id="rId354"/>
    <p:sldId id="482" r:id="rId355"/>
    <p:sldId id="499" r:id="rId356"/>
    <p:sldId id="651" r:id="rId357"/>
    <p:sldId id="500" r:id="rId358"/>
    <p:sldId id="501" r:id="rId359"/>
    <p:sldId id="503" r:id="rId360"/>
    <p:sldId id="505" r:id="rId361"/>
    <p:sldId id="506" r:id="rId362"/>
    <p:sldId id="507" r:id="rId363"/>
    <p:sldId id="508" r:id="rId364"/>
    <p:sldId id="509" r:id="rId365"/>
    <p:sldId id="510" r:id="rId366"/>
    <p:sldId id="512" r:id="rId367"/>
    <p:sldId id="511" r:id="rId368"/>
    <p:sldId id="513" r:id="rId369"/>
    <p:sldId id="514" r:id="rId370"/>
    <p:sldId id="516" r:id="rId371"/>
    <p:sldId id="517" r:id="rId372"/>
    <p:sldId id="518" r:id="rId373"/>
    <p:sldId id="519" r:id="rId374"/>
    <p:sldId id="520" r:id="rId375"/>
    <p:sldId id="521" r:id="rId376"/>
    <p:sldId id="522" r:id="rId377"/>
    <p:sldId id="523" r:id="rId378"/>
    <p:sldId id="524" r:id="rId379"/>
    <p:sldId id="525" r:id="rId380"/>
    <p:sldId id="526" r:id="rId381"/>
    <p:sldId id="527" r:id="rId382"/>
    <p:sldId id="528" r:id="rId383"/>
    <p:sldId id="530" r:id="rId384"/>
    <p:sldId id="531" r:id="rId385"/>
    <p:sldId id="532" r:id="rId386"/>
    <p:sldId id="534" r:id="rId387"/>
    <p:sldId id="535" r:id="rId388"/>
    <p:sldId id="536" r:id="rId389"/>
    <p:sldId id="537" r:id="rId390"/>
    <p:sldId id="538" r:id="rId391"/>
    <p:sldId id="539" r:id="rId392"/>
    <p:sldId id="658" r:id="rId393"/>
    <p:sldId id="659" r:id="rId394"/>
    <p:sldId id="769" r:id="rId395"/>
    <p:sldId id="770" r:id="rId396"/>
    <p:sldId id="772" r:id="rId397"/>
    <p:sldId id="664" r:id="rId398"/>
    <p:sldId id="486" r:id="rId399"/>
    <p:sldId id="667" r:id="rId400"/>
    <p:sldId id="442" r:id="rId401"/>
    <p:sldId id="666" r:id="rId402"/>
    <p:sldId id="665" r:id="rId403"/>
    <p:sldId id="754" r:id="rId404"/>
    <p:sldId id="668" r:id="rId405"/>
    <p:sldId id="441" r:id="rId406"/>
    <p:sldId id="654" r:id="rId407"/>
    <p:sldId id="749" r:id="rId408"/>
    <p:sldId id="750" r:id="rId409"/>
    <p:sldId id="475" r:id="rId410"/>
    <p:sldId id="476" r:id="rId411"/>
    <p:sldId id="655" r:id="rId412"/>
    <p:sldId id="791" r:id="rId413"/>
    <p:sldId id="792" r:id="rId414"/>
    <p:sldId id="797" r:id="rId415"/>
    <p:sldId id="798" r:id="rId416"/>
    <p:sldId id="799" r:id="rId417"/>
    <p:sldId id="793" r:id="rId418"/>
    <p:sldId id="794" r:id="rId419"/>
    <p:sldId id="795" r:id="rId420"/>
    <p:sldId id="805" r:id="rId421"/>
    <p:sldId id="803" r:id="rId422"/>
    <p:sldId id="801" r:id="rId423"/>
    <p:sldId id="802" r:id="rId424"/>
    <p:sldId id="804" r:id="rId425"/>
    <p:sldId id="479" r:id="rId426"/>
    <p:sldId id="807" r:id="rId427"/>
    <p:sldId id="669" r:id="rId428"/>
    <p:sldId id="670" r:id="rId429"/>
    <p:sldId id="755" r:id="rId430"/>
    <p:sldId id="761" r:id="rId431"/>
    <p:sldId id="672" r:id="rId432"/>
    <p:sldId id="690" r:id="rId433"/>
    <p:sldId id="691" r:id="rId434"/>
    <p:sldId id="692" r:id="rId435"/>
    <p:sldId id="693" r:id="rId436"/>
    <p:sldId id="694" r:id="rId437"/>
    <p:sldId id="696" r:id="rId438"/>
    <p:sldId id="695" r:id="rId439"/>
    <p:sldId id="700" r:id="rId440"/>
    <p:sldId id="677" r:id="rId441"/>
    <p:sldId id="697" r:id="rId442"/>
    <p:sldId id="701" r:id="rId443"/>
    <p:sldId id="702" r:id="rId444"/>
    <p:sldId id="703" r:id="rId445"/>
    <p:sldId id="704" r:id="rId446"/>
    <p:sldId id="705" r:id="rId447"/>
    <p:sldId id="706" r:id="rId448"/>
    <p:sldId id="707" r:id="rId449"/>
    <p:sldId id="708" r:id="rId450"/>
    <p:sldId id="745" r:id="rId451"/>
    <p:sldId id="709" r:id="rId452"/>
    <p:sldId id="713" r:id="rId453"/>
    <p:sldId id="714" r:id="rId4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E757A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0" autoAdjust="0"/>
    <p:restoredTop sz="94249" autoAdjust="0"/>
  </p:normalViewPr>
  <p:slideViewPr>
    <p:cSldViewPr snapToGrid="0">
      <p:cViewPr>
        <p:scale>
          <a:sx n="66" d="100"/>
          <a:sy n="66" d="100"/>
        </p:scale>
        <p:origin x="942" y="186"/>
      </p:cViewPr>
      <p:guideLst/>
    </p:cSldViewPr>
  </p:slideViewPr>
  <p:notesTextViewPr>
    <p:cViewPr>
      <p:scale>
        <a:sx n="1" d="1"/>
        <a:sy n="1" d="1"/>
      </p:scale>
      <p:origin x="0" y="0"/>
    </p:cViewPr>
  </p:notesTextViewPr>
  <p:sorterViewPr>
    <p:cViewPr>
      <p:scale>
        <a:sx n="100" d="100"/>
        <a:sy n="100" d="100"/>
      </p:scale>
      <p:origin x="0" y="-157686"/>
    </p:cViewPr>
  </p:sorter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notesMaster" Target="notesMasters/notesMaster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414" Type="http://schemas.openxmlformats.org/officeDocument/2006/relationships/slide" Target="slides/slide413.xml"/><Relationship Id="rId435" Type="http://schemas.openxmlformats.org/officeDocument/2006/relationships/slide" Target="slides/slide434.xml"/><Relationship Id="rId456"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446" Type="http://schemas.openxmlformats.org/officeDocument/2006/relationships/slide" Target="slides/slide445.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457" Type="http://schemas.openxmlformats.org/officeDocument/2006/relationships/viewProps" Target="viewProps.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tableStyles" Target="tableStyles.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2T04:26:41.953"/>
    </inkml:context>
    <inkml:brush xml:id="br0">
      <inkml:brushProperty name="width" value="0.05" units="cm"/>
      <inkml:brushProperty name="height" value="0.05" units="cm"/>
      <inkml:brushProperty name="ignorePressure" value="1"/>
    </inkml:brush>
  </inkml:definitions>
  <inkml:trace contextRef="#ctx0" brushRef="#br0">1 0,'38'2,"0"2,52 11,-49-7,71 4,-12-12,-54-1,0 2,0 1,53 11,0 3,-65-12,0 2,52 15,-36-3,-10-3,50 11,-53-18,0 1,0 2,63 28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2T04:28:28.366"/>
    </inkml:context>
    <inkml:brush xml:id="br0">
      <inkml:brushProperty name="width" value="0.2" units="cm"/>
      <inkml:brushProperty name="height" value="0.2" units="cm"/>
      <inkml:brushProperty name="ignorePressure" value="1"/>
    </inkml:brush>
  </inkml:definitions>
  <inkml:trace contextRef="#ctx0" brushRef="#br0">0 1,'18'7,"-1"-1,1 0,33 6,-32-8,0 0,0 1,26 12,-42-15,9 4,1 0,-1 0,1-1,0-1,0 0,0-1,1 0,-1-1,15 1,5-2,-1 2,0 1,0 2,43 13,-48-14,0-1,1-1,-1-2,29-1,-20 0,54 6,-84-5,7 0,-1 1,1 1,-1 0,24 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2T04:28:34.100"/>
    </inkml:context>
    <inkml:brush xml:id="br0">
      <inkml:brushProperty name="width" value="0.2" units="cm"/>
      <inkml:brushProperty name="height" value="0.2" units="cm"/>
      <inkml:brushProperty name="ignorePressure" value="1"/>
    </inkml:brush>
  </inkml:definitions>
  <inkml:trace contextRef="#ctx0" brushRef="#br0">0 1,'5'3,"0"0,-1-1,1 1,0-1,0 0,1 0,-1 0,6 0,20 8,1 5,-17-8,0 1,1-2,0 0,0-1,0-1,1 0,-1-1,1-1,24 1,-4-7,64 0,-91 4,-1 1,1 1,0-1,-1 2,1-1,-1 1,0 1,12 5,-2-1,0 0,1-1,0-1,1 0,25 2,-16-2,42 12,-37-4,-28-10,0-1,0 0,0 0,1 0,-1-1,1-1,-1 1,1-1,0 0,0-1,-1 0,12-1,5-4,2 2,-1 1,0 0,0 2,1 1,-1 1,27 6,-24-2,25 4,67 23,-109-29,-1 1,0 0,0 0,0 1,-1 0,0 1,0 0,8 8,-16-14,3 4,1 0,-1 0,1-1,0 1,0-1,1 0,-1-1,1 1,0-1,0 0,0-1,1 0,-1 1,0-2,1 1,6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2T04:28:39.431"/>
    </inkml:context>
    <inkml:brush xml:id="br0">
      <inkml:brushProperty name="width" value="0.2" units="cm"/>
      <inkml:brushProperty name="height" value="0.2" units="cm"/>
      <inkml:brushProperty name="ignorePressure" value="1"/>
    </inkml:brush>
  </inkml:definitions>
  <inkml:trace contextRef="#ctx0" brushRef="#br0">1 0,'242'60,"-146"-40,132 46,-22-5,-122-44,-56-12,0 1,0 1,-1 1,32 15,-43-17,0 0,1-1,0-1,-1-1,25 3,47 10,-51-4,45 23,-76-32,15 5,0-1,0-1,33 5,-31-7,-1 1,0 1,24 10,38 18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2T04:26:37.783"/>
    </inkml:context>
    <inkml:brush xml:id="br0">
      <inkml:brushProperty name="width" value="0.05" units="cm"/>
      <inkml:brushProperty name="height" value="0.05" units="cm"/>
      <inkml:brushProperty name="ignorePressure" value="1"/>
    </inkml:brush>
  </inkml:definitions>
  <inkml:trace contextRef="#ctx0" brushRef="#br0">1 0,'0'1,"0"0,0-1,0 1,0 0,0-1,0 1,1 0,-1 0,0-1,0 1,1 0,-1-1,0 1,1-1,-1 1,1 0,-1-1,0 1,1-1,0 1,-1-1,1 1,-1-1,1 0,0 1,-1-1,1 0,1 1,2 2,13 6,0 0,1-2,0 0,1 0,-1-2,1 0,0-2,0 0,31 1,-20-1,0 0,0 3,31 9,-13-1,52 7,-65-15,1 2,-2 1,67 27,-67-19,1-1,0-3,66 18,-77-28,1 0,42-2,-51-2,1 1,0 1,-1 0,1 1,-1 0,1 2,-1 0,17 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2T04:26:38.523"/>
    </inkml:context>
    <inkml:brush xml:id="br0">
      <inkml:brushProperty name="width" value="0.05" units="cm"/>
      <inkml:brushProperty name="height" value="0.05" units="cm"/>
      <inkml:brushProperty name="ignorePressure" value="1"/>
    </inkml:brush>
  </inkml:definitions>
  <inkml:trace contextRef="#ctx0" brushRef="#br0">1 0,'7'0,"8"0,10 0,13 0,8 0,2 0,1 0,-2 0,-2 7,-1 2,-2-1,-1-1,-1-2,0-2,0-1,-7-2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2T04:28:44.546"/>
    </inkml:context>
    <inkml:brush xml:id="br0">
      <inkml:brushProperty name="width" value="0.2" units="cm"/>
      <inkml:brushProperty name="height" value="0.2" units="cm"/>
      <inkml:brushProperty name="ignorePressure" value="1"/>
    </inkml:brush>
  </inkml:definitions>
  <inkml:trace contextRef="#ctx0" brushRef="#br0">1793 411,'-11'1,"1"0,-1-1,0-1,1 0,-1 0,1-1,-1 0,1-1,0 0,0-1,0 0,0 0,-10-8,-2 1,-1 1,0 0,-1 2,0 1,0 0,-1 2,-49-4,-12-4,-90-12,143 21,0-1,0-2,1-1,0-1,-45-20,64 22,0 1,-1 0,1 1,-1 0,0 1,0 1,-1 0,1 1,-1 1,1 0,-21 2,23 1,1 0,-1-1,0 0,0 0,0-2,0 1,0-1,0-1,0 0,1-1,-1 0,1-1,-1-1,1 1,1-2,-11-5,-7-9,16 10,-1 2,0-1,-19-8,28 15,0 0,0 1,-1 0,1 0,-1 0,1 0,-1 0,1 1,-1 0,1 0,-1 0,1 1,-1-1,1 1,0 0,-6 2,3 0,0-1,-1-1,1 1,-1-1,0 0,1-1,-1 0,0 0,1-1,-9-1,-78-24,50 13,19 6,14 4,-1 0,1 0,0-2,-14-6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7E6B4-A8D4-42CC-A51D-E5A1A8269048}" type="datetimeFigureOut">
              <a:rPr lang="en-US" smtClean="0"/>
              <a:t>8/24/2022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54352-39B0-4452-8F2B-A7F8FE44F97D}" type="slidenum">
              <a:rPr lang="en-US" smtClean="0"/>
              <a:t>‹#›</a:t>
            </a:fld>
            <a:endParaRPr lang="en-US" dirty="0"/>
          </a:p>
        </p:txBody>
      </p:sp>
    </p:spTree>
    <p:extLst>
      <p:ext uri="{BB962C8B-B14F-4D97-AF65-F5344CB8AC3E}">
        <p14:creationId xmlns:p14="http://schemas.microsoft.com/office/powerpoint/2010/main" val="233312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254352-39B0-4452-8F2B-A7F8FE44F97D}" type="slidenum">
              <a:rPr lang="en-US" smtClean="0"/>
              <a:t>287</a:t>
            </a:fld>
            <a:endParaRPr lang="en-US" dirty="0"/>
          </a:p>
        </p:txBody>
      </p:sp>
    </p:spTree>
    <p:extLst>
      <p:ext uri="{BB962C8B-B14F-4D97-AF65-F5344CB8AC3E}">
        <p14:creationId xmlns:p14="http://schemas.microsoft.com/office/powerpoint/2010/main" val="2413117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33747-82D3-A689-945F-1F30E22D07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AA98FB-ABF8-1587-A75F-EAED218F80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9AA19E-0874-25A3-B64D-8436DB47A06A}"/>
              </a:ext>
            </a:extLst>
          </p:cNvPr>
          <p:cNvSpPr>
            <a:spLocks noGrp="1"/>
          </p:cNvSpPr>
          <p:nvPr>
            <p:ph type="dt" sz="half" idx="10"/>
          </p:nvPr>
        </p:nvSpPr>
        <p:spPr/>
        <p:txBody>
          <a:bodyPr/>
          <a:lstStyle/>
          <a:p>
            <a:fld id="{5AC2A838-E308-42C6-B709-8A78698A8489}" type="datetime1">
              <a:rPr lang="en-US" smtClean="0"/>
              <a:t>8/24/2022</a:t>
            </a:fld>
            <a:endParaRPr lang="en-US" dirty="0"/>
          </a:p>
        </p:txBody>
      </p:sp>
      <p:sp>
        <p:nvSpPr>
          <p:cNvPr id="5" name="Footer Placeholder 4">
            <a:extLst>
              <a:ext uri="{FF2B5EF4-FFF2-40B4-BE49-F238E27FC236}">
                <a16:creationId xmlns:a16="http://schemas.microsoft.com/office/drawing/2014/main" id="{476E4203-E78E-FA33-4CB9-21DF04657D23}"/>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6" name="Slide Number Placeholder 5">
            <a:extLst>
              <a:ext uri="{FF2B5EF4-FFF2-40B4-BE49-F238E27FC236}">
                <a16:creationId xmlns:a16="http://schemas.microsoft.com/office/drawing/2014/main" id="{35525FDD-6C08-5257-4AEA-38C3798569E4}"/>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4242023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6549-1694-5CF6-F376-CEDD66070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A7AE2A-07F4-A05C-2BE7-93E0C60CA9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35D3C-B202-CD40-3576-EB8AFAF86116}"/>
              </a:ext>
            </a:extLst>
          </p:cNvPr>
          <p:cNvSpPr>
            <a:spLocks noGrp="1"/>
          </p:cNvSpPr>
          <p:nvPr>
            <p:ph type="dt" sz="half" idx="10"/>
          </p:nvPr>
        </p:nvSpPr>
        <p:spPr/>
        <p:txBody>
          <a:bodyPr/>
          <a:lstStyle/>
          <a:p>
            <a:fld id="{62F2E839-E8E5-4950-B168-E8FB5CEDE954}" type="datetime1">
              <a:rPr lang="en-US" smtClean="0"/>
              <a:t>8/24/2022</a:t>
            </a:fld>
            <a:endParaRPr lang="en-US" dirty="0"/>
          </a:p>
        </p:txBody>
      </p:sp>
      <p:sp>
        <p:nvSpPr>
          <p:cNvPr id="5" name="Footer Placeholder 4">
            <a:extLst>
              <a:ext uri="{FF2B5EF4-FFF2-40B4-BE49-F238E27FC236}">
                <a16:creationId xmlns:a16="http://schemas.microsoft.com/office/drawing/2014/main" id="{924B0183-ACC9-B6DF-7432-9F27442CD709}"/>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6" name="Slide Number Placeholder 5">
            <a:extLst>
              <a:ext uri="{FF2B5EF4-FFF2-40B4-BE49-F238E27FC236}">
                <a16:creationId xmlns:a16="http://schemas.microsoft.com/office/drawing/2014/main" id="{E3AF4E6D-17D1-8E25-92C7-23D1A959B4A8}"/>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856513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54295E-F91E-ED36-0E38-3D785DEB8F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D20E15-346A-4107-2145-D51BAD5AA5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A3B6B-1178-D62C-F117-2B82046F256E}"/>
              </a:ext>
            </a:extLst>
          </p:cNvPr>
          <p:cNvSpPr>
            <a:spLocks noGrp="1"/>
          </p:cNvSpPr>
          <p:nvPr>
            <p:ph type="dt" sz="half" idx="10"/>
          </p:nvPr>
        </p:nvSpPr>
        <p:spPr/>
        <p:txBody>
          <a:bodyPr/>
          <a:lstStyle/>
          <a:p>
            <a:fld id="{220EF159-8EC8-4686-8AAD-A98F27784AB6}" type="datetime1">
              <a:rPr lang="en-US" smtClean="0"/>
              <a:t>8/24/2022</a:t>
            </a:fld>
            <a:endParaRPr lang="en-US" dirty="0"/>
          </a:p>
        </p:txBody>
      </p:sp>
      <p:sp>
        <p:nvSpPr>
          <p:cNvPr id="5" name="Footer Placeholder 4">
            <a:extLst>
              <a:ext uri="{FF2B5EF4-FFF2-40B4-BE49-F238E27FC236}">
                <a16:creationId xmlns:a16="http://schemas.microsoft.com/office/drawing/2014/main" id="{94F0B0AB-6DF5-FF23-04CA-411096D9AB03}"/>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6" name="Slide Number Placeholder 5">
            <a:extLst>
              <a:ext uri="{FF2B5EF4-FFF2-40B4-BE49-F238E27FC236}">
                <a16:creationId xmlns:a16="http://schemas.microsoft.com/office/drawing/2014/main" id="{80850C47-E840-3933-4560-96E2C4CDF98E}"/>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769290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EED9-E17F-FD98-E983-2E654BEC2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1B913-2D4C-3A41-D11E-6B8B80ADC9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372C0-61D5-308A-39EF-832DAFDD8C58}"/>
              </a:ext>
            </a:extLst>
          </p:cNvPr>
          <p:cNvSpPr>
            <a:spLocks noGrp="1"/>
          </p:cNvSpPr>
          <p:nvPr>
            <p:ph type="dt" sz="half" idx="10"/>
          </p:nvPr>
        </p:nvSpPr>
        <p:spPr/>
        <p:txBody>
          <a:bodyPr/>
          <a:lstStyle/>
          <a:p>
            <a:fld id="{606E043C-03C3-4B10-8B07-30B3723E06A6}" type="datetime1">
              <a:rPr lang="en-US" smtClean="0"/>
              <a:t>8/24/2022</a:t>
            </a:fld>
            <a:endParaRPr lang="en-US" dirty="0"/>
          </a:p>
        </p:txBody>
      </p:sp>
      <p:sp>
        <p:nvSpPr>
          <p:cNvPr id="5" name="Footer Placeholder 4">
            <a:extLst>
              <a:ext uri="{FF2B5EF4-FFF2-40B4-BE49-F238E27FC236}">
                <a16:creationId xmlns:a16="http://schemas.microsoft.com/office/drawing/2014/main" id="{4A95E888-9C65-D000-B908-FAF43421817C}"/>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6" name="Slide Number Placeholder 5">
            <a:extLst>
              <a:ext uri="{FF2B5EF4-FFF2-40B4-BE49-F238E27FC236}">
                <a16:creationId xmlns:a16="http://schemas.microsoft.com/office/drawing/2014/main" id="{151821A9-F6E7-88C1-A5A0-061FDD3FD0A5}"/>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4260145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6D74-5BAC-0264-F7B6-173E562911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927AE-DB94-8038-5057-AF4F8CF5C0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89D430-7DEA-774C-05D5-50D8BF7E2E13}"/>
              </a:ext>
            </a:extLst>
          </p:cNvPr>
          <p:cNvSpPr>
            <a:spLocks noGrp="1"/>
          </p:cNvSpPr>
          <p:nvPr>
            <p:ph type="dt" sz="half" idx="10"/>
          </p:nvPr>
        </p:nvSpPr>
        <p:spPr/>
        <p:txBody>
          <a:bodyPr/>
          <a:lstStyle/>
          <a:p>
            <a:fld id="{A4D2B426-3BF7-4F60-9007-EBA940BBAE46}" type="datetime1">
              <a:rPr lang="en-US" smtClean="0"/>
              <a:t>8/24/2022</a:t>
            </a:fld>
            <a:endParaRPr lang="en-US" dirty="0"/>
          </a:p>
        </p:txBody>
      </p:sp>
      <p:sp>
        <p:nvSpPr>
          <p:cNvPr id="5" name="Footer Placeholder 4">
            <a:extLst>
              <a:ext uri="{FF2B5EF4-FFF2-40B4-BE49-F238E27FC236}">
                <a16:creationId xmlns:a16="http://schemas.microsoft.com/office/drawing/2014/main" id="{86B67748-755F-D418-3FE7-4E7C73C6D777}"/>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6" name="Slide Number Placeholder 5">
            <a:extLst>
              <a:ext uri="{FF2B5EF4-FFF2-40B4-BE49-F238E27FC236}">
                <a16:creationId xmlns:a16="http://schemas.microsoft.com/office/drawing/2014/main" id="{94F17209-DB03-406A-B9C6-89B19D123334}"/>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262409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6884D-FEE5-CE42-9A10-99DF0B4B6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65298-75BE-8A46-A2B7-18DBA3992F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E7C02F-3F76-D220-28A9-F5E01BA38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9D4EBA-9548-564A-4211-8A0DF57BDB40}"/>
              </a:ext>
            </a:extLst>
          </p:cNvPr>
          <p:cNvSpPr>
            <a:spLocks noGrp="1"/>
          </p:cNvSpPr>
          <p:nvPr>
            <p:ph type="dt" sz="half" idx="10"/>
          </p:nvPr>
        </p:nvSpPr>
        <p:spPr/>
        <p:txBody>
          <a:bodyPr/>
          <a:lstStyle/>
          <a:p>
            <a:fld id="{EF367BD3-4C67-4488-99F7-2187FCE9C5CE}" type="datetime1">
              <a:rPr lang="en-US" smtClean="0"/>
              <a:t>8/24/2022</a:t>
            </a:fld>
            <a:endParaRPr lang="en-US" dirty="0"/>
          </a:p>
        </p:txBody>
      </p:sp>
      <p:sp>
        <p:nvSpPr>
          <p:cNvPr id="6" name="Footer Placeholder 5">
            <a:extLst>
              <a:ext uri="{FF2B5EF4-FFF2-40B4-BE49-F238E27FC236}">
                <a16:creationId xmlns:a16="http://schemas.microsoft.com/office/drawing/2014/main" id="{0CBD4265-9FC3-756C-EC4F-2C24B1FD34F8}"/>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7" name="Slide Number Placeholder 6">
            <a:extLst>
              <a:ext uri="{FF2B5EF4-FFF2-40B4-BE49-F238E27FC236}">
                <a16:creationId xmlns:a16="http://schemas.microsoft.com/office/drawing/2014/main" id="{2A553316-28CD-7FF7-1028-B8BA59AD22CB}"/>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2588778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08B9-BF5C-EE93-5617-C4866EFB5C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DB3F11-8130-AB49-71AA-F91EF6923B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69C337-4671-F094-4739-30F9F0B4DE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DC4DC4-386F-463E-F972-2E4156674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B101A7-3551-F777-3AB0-FCFDF9F6C6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B45C75-A040-FC00-B73A-B9578BC6657E}"/>
              </a:ext>
            </a:extLst>
          </p:cNvPr>
          <p:cNvSpPr>
            <a:spLocks noGrp="1"/>
          </p:cNvSpPr>
          <p:nvPr>
            <p:ph type="dt" sz="half" idx="10"/>
          </p:nvPr>
        </p:nvSpPr>
        <p:spPr/>
        <p:txBody>
          <a:bodyPr/>
          <a:lstStyle/>
          <a:p>
            <a:fld id="{83D292DF-385E-4353-B6C8-E412920D6958}" type="datetime1">
              <a:rPr lang="en-US" smtClean="0"/>
              <a:t>8/24/2022</a:t>
            </a:fld>
            <a:endParaRPr lang="en-US" dirty="0"/>
          </a:p>
        </p:txBody>
      </p:sp>
      <p:sp>
        <p:nvSpPr>
          <p:cNvPr id="8" name="Footer Placeholder 7">
            <a:extLst>
              <a:ext uri="{FF2B5EF4-FFF2-40B4-BE49-F238E27FC236}">
                <a16:creationId xmlns:a16="http://schemas.microsoft.com/office/drawing/2014/main" id="{A1CD8CC6-0D02-76F4-10C2-53BB9C8F2B19}"/>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9" name="Slide Number Placeholder 8">
            <a:extLst>
              <a:ext uri="{FF2B5EF4-FFF2-40B4-BE49-F238E27FC236}">
                <a16:creationId xmlns:a16="http://schemas.microsoft.com/office/drawing/2014/main" id="{40353D06-E9A0-895C-DA95-332CCE991112}"/>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237255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1958D-E552-EF7F-695E-7685764374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CBB1E7-670D-6200-5506-6D894E9E6A6C}"/>
              </a:ext>
            </a:extLst>
          </p:cNvPr>
          <p:cNvSpPr>
            <a:spLocks noGrp="1"/>
          </p:cNvSpPr>
          <p:nvPr>
            <p:ph type="dt" sz="half" idx="10"/>
          </p:nvPr>
        </p:nvSpPr>
        <p:spPr/>
        <p:txBody>
          <a:bodyPr/>
          <a:lstStyle/>
          <a:p>
            <a:fld id="{9B120D5B-A9BF-49DF-873B-7C791A8EF306}" type="datetime1">
              <a:rPr lang="en-US" smtClean="0"/>
              <a:t>8/24/2022</a:t>
            </a:fld>
            <a:endParaRPr lang="en-US" dirty="0"/>
          </a:p>
        </p:txBody>
      </p:sp>
      <p:sp>
        <p:nvSpPr>
          <p:cNvPr id="4" name="Footer Placeholder 3">
            <a:extLst>
              <a:ext uri="{FF2B5EF4-FFF2-40B4-BE49-F238E27FC236}">
                <a16:creationId xmlns:a16="http://schemas.microsoft.com/office/drawing/2014/main" id="{436AD55B-5597-017C-5E8C-4B8476A26EAF}"/>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5" name="Slide Number Placeholder 4">
            <a:extLst>
              <a:ext uri="{FF2B5EF4-FFF2-40B4-BE49-F238E27FC236}">
                <a16:creationId xmlns:a16="http://schemas.microsoft.com/office/drawing/2014/main" id="{EF037E99-B666-90D4-DA82-F4CD57FD8797}"/>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22567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F49523-F000-BC0A-3BBF-E17960D230FA}"/>
              </a:ext>
            </a:extLst>
          </p:cNvPr>
          <p:cNvSpPr>
            <a:spLocks noGrp="1"/>
          </p:cNvSpPr>
          <p:nvPr>
            <p:ph type="dt" sz="half" idx="10"/>
          </p:nvPr>
        </p:nvSpPr>
        <p:spPr/>
        <p:txBody>
          <a:bodyPr/>
          <a:lstStyle/>
          <a:p>
            <a:fld id="{07047FFF-777E-4BCC-BB35-268B871B2CB9}" type="datetime1">
              <a:rPr lang="en-US" smtClean="0"/>
              <a:t>8/24/2022</a:t>
            </a:fld>
            <a:endParaRPr lang="en-US" dirty="0"/>
          </a:p>
        </p:txBody>
      </p:sp>
      <p:sp>
        <p:nvSpPr>
          <p:cNvPr id="3" name="Footer Placeholder 2">
            <a:extLst>
              <a:ext uri="{FF2B5EF4-FFF2-40B4-BE49-F238E27FC236}">
                <a16:creationId xmlns:a16="http://schemas.microsoft.com/office/drawing/2014/main" id="{E4AA2414-0C01-EBA4-345C-B08D62D02655}"/>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4" name="Slide Number Placeholder 3">
            <a:extLst>
              <a:ext uri="{FF2B5EF4-FFF2-40B4-BE49-F238E27FC236}">
                <a16:creationId xmlns:a16="http://schemas.microsoft.com/office/drawing/2014/main" id="{2152B8EE-DBD8-CB72-77C4-AB3AFD1612BB}"/>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372667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D618-AADE-1E81-6314-337DFB069C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A540DE-B6D8-D424-6646-B7D1F7DD6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9602A2-E8F1-E828-A1DE-3DEB90531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A9A02-F17B-6A11-5242-F7995E98C0E9}"/>
              </a:ext>
            </a:extLst>
          </p:cNvPr>
          <p:cNvSpPr>
            <a:spLocks noGrp="1"/>
          </p:cNvSpPr>
          <p:nvPr>
            <p:ph type="dt" sz="half" idx="10"/>
          </p:nvPr>
        </p:nvSpPr>
        <p:spPr/>
        <p:txBody>
          <a:bodyPr/>
          <a:lstStyle/>
          <a:p>
            <a:fld id="{C1298868-6AD0-4632-A7AC-A593C56FE5BB}" type="datetime1">
              <a:rPr lang="en-US" smtClean="0"/>
              <a:t>8/24/2022</a:t>
            </a:fld>
            <a:endParaRPr lang="en-US" dirty="0"/>
          </a:p>
        </p:txBody>
      </p:sp>
      <p:sp>
        <p:nvSpPr>
          <p:cNvPr id="6" name="Footer Placeholder 5">
            <a:extLst>
              <a:ext uri="{FF2B5EF4-FFF2-40B4-BE49-F238E27FC236}">
                <a16:creationId xmlns:a16="http://schemas.microsoft.com/office/drawing/2014/main" id="{D15EF494-9379-F271-EEA9-EE8BC3979EA5}"/>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7" name="Slide Number Placeholder 6">
            <a:extLst>
              <a:ext uri="{FF2B5EF4-FFF2-40B4-BE49-F238E27FC236}">
                <a16:creationId xmlns:a16="http://schemas.microsoft.com/office/drawing/2014/main" id="{BDDFF121-9C43-400F-C16E-FC3E588F8AE9}"/>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3020841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24A0F-1138-459B-1E09-800D32C47F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2383CE-97B5-749F-D0FA-ED62EE1F48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AF99CEA-F231-CAA9-B2A0-F09AD9CA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1251D2-CE5E-3CB4-D754-894D763BAAE7}"/>
              </a:ext>
            </a:extLst>
          </p:cNvPr>
          <p:cNvSpPr>
            <a:spLocks noGrp="1"/>
          </p:cNvSpPr>
          <p:nvPr>
            <p:ph type="dt" sz="half" idx="10"/>
          </p:nvPr>
        </p:nvSpPr>
        <p:spPr/>
        <p:txBody>
          <a:bodyPr/>
          <a:lstStyle/>
          <a:p>
            <a:fld id="{14AB780D-FBAA-4C4F-B5CA-3984B10907AA}" type="datetime1">
              <a:rPr lang="en-US" smtClean="0"/>
              <a:t>8/24/2022</a:t>
            </a:fld>
            <a:endParaRPr lang="en-US" dirty="0"/>
          </a:p>
        </p:txBody>
      </p:sp>
      <p:sp>
        <p:nvSpPr>
          <p:cNvPr id="6" name="Footer Placeholder 5">
            <a:extLst>
              <a:ext uri="{FF2B5EF4-FFF2-40B4-BE49-F238E27FC236}">
                <a16:creationId xmlns:a16="http://schemas.microsoft.com/office/drawing/2014/main" id="{82364AD3-F737-E04A-E8F5-1A5F8D161C9A}"/>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7" name="Slide Number Placeholder 6">
            <a:extLst>
              <a:ext uri="{FF2B5EF4-FFF2-40B4-BE49-F238E27FC236}">
                <a16:creationId xmlns:a16="http://schemas.microsoft.com/office/drawing/2014/main" id="{F56FC4AB-A58A-DABD-6932-CDF71B9E80C1}"/>
              </a:ext>
            </a:extLst>
          </p:cNvPr>
          <p:cNvSpPr>
            <a:spLocks noGrp="1"/>
          </p:cNvSpPr>
          <p:nvPr>
            <p:ph type="sldNum" sz="quarter" idx="12"/>
          </p:nvPr>
        </p:nvSpPr>
        <p:spPr/>
        <p:txBody>
          <a:bodyPr/>
          <a:lstStyle/>
          <a:p>
            <a:fld id="{364A9E3A-5027-4428-8774-16914A2A86A4}" type="slidenum">
              <a:rPr lang="en-US" smtClean="0"/>
              <a:t>‹#›</a:t>
            </a:fld>
            <a:endParaRPr lang="en-US" dirty="0"/>
          </a:p>
        </p:txBody>
      </p:sp>
    </p:spTree>
    <p:extLst>
      <p:ext uri="{BB962C8B-B14F-4D97-AF65-F5344CB8AC3E}">
        <p14:creationId xmlns:p14="http://schemas.microsoft.com/office/powerpoint/2010/main" val="2825026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FF0F1A-28ED-B7DF-2E02-7D75D8BCB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297523-22ED-37A0-A16A-9EAD586EA1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7F2A6-3A8C-D0C9-47C9-ABC54B5FD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24F36-4245-4982-8720-D7E578BAB8BC}" type="datetime1">
              <a:rPr lang="en-US" smtClean="0"/>
              <a:t>8/24/2022</a:t>
            </a:fld>
            <a:endParaRPr lang="en-US" dirty="0"/>
          </a:p>
        </p:txBody>
      </p:sp>
      <p:sp>
        <p:nvSpPr>
          <p:cNvPr id="5" name="Footer Placeholder 4">
            <a:extLst>
              <a:ext uri="{FF2B5EF4-FFF2-40B4-BE49-F238E27FC236}">
                <a16:creationId xmlns:a16="http://schemas.microsoft.com/office/drawing/2014/main" id="{9F0EA197-15CF-81C3-5DD5-34A1057163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2022 Laura M. Magone for The Wedding Cookie Table Community, All Rights Reserved</a:t>
            </a:r>
          </a:p>
        </p:txBody>
      </p:sp>
      <p:sp>
        <p:nvSpPr>
          <p:cNvPr id="6" name="Slide Number Placeholder 5">
            <a:extLst>
              <a:ext uri="{FF2B5EF4-FFF2-40B4-BE49-F238E27FC236}">
                <a16:creationId xmlns:a16="http://schemas.microsoft.com/office/drawing/2014/main" id="{12A89245-8C96-E566-A4B0-2F2933A95D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A9E3A-5027-4428-8774-16914A2A86A4}" type="slidenum">
              <a:rPr lang="en-US" smtClean="0"/>
              <a:t>‹#›</a:t>
            </a:fld>
            <a:endParaRPr lang="en-US" dirty="0"/>
          </a:p>
        </p:txBody>
      </p:sp>
    </p:spTree>
    <p:extLst>
      <p:ext uri="{BB962C8B-B14F-4D97-AF65-F5344CB8AC3E}">
        <p14:creationId xmlns:p14="http://schemas.microsoft.com/office/powerpoint/2010/main" val="4279677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1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xml"/><Relationship Id="rId4" Type="http://schemas.openxmlformats.org/officeDocument/2006/relationships/image" Target="../media/image156.png"/></Relationships>
</file>

<file path=ppt/slides/_rels/slide2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61.jpeg"/></Relationships>
</file>

<file path=ppt/slides/_rels/slide2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1.jp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179.png"/></Relationships>
</file>

<file path=ppt/slides/_rels/slide2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1.jpg"/></Relationships>
</file>

<file path=ppt/slides/_rels/slide28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5.jpeg"/><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3.jpeg"/><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1.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5.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9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96.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30.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4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8.png"/><Relationship Id="rId3" Type="http://schemas.openxmlformats.org/officeDocument/2006/relationships/image" Target="../media/image45.jpeg"/><Relationship Id="rId7" Type="http://schemas.openxmlformats.org/officeDocument/2006/relationships/image" Target="../media/image45.png"/><Relationship Id="rId12" Type="http://schemas.openxmlformats.org/officeDocument/2006/relationships/customXml" Target="../ink/ink5.xml"/><Relationship Id="rId17" Type="http://schemas.openxmlformats.org/officeDocument/2006/relationships/image" Target="../media/image50.png"/><Relationship Id="rId2" Type="http://schemas.openxmlformats.org/officeDocument/2006/relationships/image" Target="../media/image5.jpeg"/><Relationship Id="rId16" Type="http://schemas.openxmlformats.org/officeDocument/2006/relationships/customXml" Target="../ink/ink7.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47.png"/><Relationship Id="rId5" Type="http://schemas.openxmlformats.org/officeDocument/2006/relationships/image" Target="../media/image440.png"/><Relationship Id="rId15" Type="http://schemas.openxmlformats.org/officeDocument/2006/relationships/image" Target="../media/image49.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6.png"/><Relationship Id="rId14" Type="http://schemas.openxmlformats.org/officeDocument/2006/relationships/customXml" Target="../ink/ink6.xml"/></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2020053"/>
          </a:xfrm>
        </p:spPr>
        <p:txBody>
          <a:bodyPr>
            <a:noAutofit/>
          </a:bodyPr>
          <a:lstStyle/>
          <a:p>
            <a:pPr algn="ctr"/>
            <a:r>
              <a:rPr lang="en-US" sz="5400" b="1" dirty="0">
                <a:latin typeface="Segoe UI Light" panose="020B0502040204020203" pitchFamily="34" charset="0"/>
                <a:cs typeface="Segoe UI Light" panose="020B0502040204020203" pitchFamily="34" charset="0"/>
              </a:rPr>
              <a:t>Cookies for Uvalde</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1877146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24000" y="234597"/>
            <a:ext cx="9144000" cy="2164803"/>
          </a:xfrm>
        </p:spPr>
        <p:txBody>
          <a:bodyPr>
            <a:normAutofit/>
          </a:bodyPr>
          <a:lstStyle/>
          <a:p>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395A289B-25A3-1070-63ED-A1B15B1DEA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4255" y="624114"/>
            <a:ext cx="7640995" cy="5734726"/>
          </a:xfrm>
          <a:prstGeom prst="rect">
            <a:avLst/>
          </a:prstGeom>
        </p:spPr>
      </p:pic>
    </p:spTree>
    <p:extLst>
      <p:ext uri="{BB962C8B-B14F-4D97-AF65-F5344CB8AC3E}">
        <p14:creationId xmlns:p14="http://schemas.microsoft.com/office/powerpoint/2010/main" val="26212781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E7B6EF56-9660-3A30-11C8-95AF4CD22A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7100" y="515754"/>
            <a:ext cx="8629650" cy="5751696"/>
          </a:xfrm>
          <a:prstGeom prst="rect">
            <a:avLst/>
          </a:prstGeom>
        </p:spPr>
      </p:pic>
    </p:spTree>
    <p:extLst>
      <p:ext uri="{BB962C8B-B14F-4D97-AF65-F5344CB8AC3E}">
        <p14:creationId xmlns:p14="http://schemas.microsoft.com/office/powerpoint/2010/main" val="6168846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8B63D38E-1FEE-5CDB-55A1-5C16A89346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5327135" y="-867560"/>
            <a:ext cx="4856790" cy="8649309"/>
          </a:xfrm>
          <a:prstGeom prst="rect">
            <a:avLst/>
          </a:prstGeom>
        </p:spPr>
      </p:pic>
    </p:spTree>
    <p:extLst>
      <p:ext uri="{BB962C8B-B14F-4D97-AF65-F5344CB8AC3E}">
        <p14:creationId xmlns:p14="http://schemas.microsoft.com/office/powerpoint/2010/main" val="41686304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9704365-9D2A-D52B-611E-0BE3E620E3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9100" y="42292"/>
            <a:ext cx="6800850" cy="6752572"/>
          </a:xfrm>
          <a:prstGeom prst="rect">
            <a:avLst/>
          </a:prstGeom>
        </p:spPr>
      </p:pic>
    </p:spTree>
    <p:extLst>
      <p:ext uri="{BB962C8B-B14F-4D97-AF65-F5344CB8AC3E}">
        <p14:creationId xmlns:p14="http://schemas.microsoft.com/office/powerpoint/2010/main" val="32170886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A6E8D29D-8AD3-AFA8-735E-DF92141E7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4531" y="0"/>
            <a:ext cx="8267050" cy="6858000"/>
          </a:xfrm>
          <a:prstGeom prst="rect">
            <a:avLst/>
          </a:prstGeom>
        </p:spPr>
      </p:pic>
    </p:spTree>
    <p:extLst>
      <p:ext uri="{BB962C8B-B14F-4D97-AF65-F5344CB8AC3E}">
        <p14:creationId xmlns:p14="http://schemas.microsoft.com/office/powerpoint/2010/main" val="19638372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116B9594-35FE-1807-232A-5DD5096830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7792" y="0"/>
            <a:ext cx="9956416" cy="6858000"/>
          </a:xfrm>
          <a:prstGeom prst="rect">
            <a:avLst/>
          </a:prstGeom>
        </p:spPr>
      </p:pic>
    </p:spTree>
    <p:extLst>
      <p:ext uri="{BB962C8B-B14F-4D97-AF65-F5344CB8AC3E}">
        <p14:creationId xmlns:p14="http://schemas.microsoft.com/office/powerpoint/2010/main" val="10759067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DC53AA0A-4853-91FA-FC46-BBA49F54AE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2127" y="0"/>
            <a:ext cx="6355165" cy="6858000"/>
          </a:xfrm>
          <a:prstGeom prst="rect">
            <a:avLst/>
          </a:prstGeom>
        </p:spPr>
      </p:pic>
    </p:spTree>
    <p:extLst>
      <p:ext uri="{BB962C8B-B14F-4D97-AF65-F5344CB8AC3E}">
        <p14:creationId xmlns:p14="http://schemas.microsoft.com/office/powerpoint/2010/main" val="30283313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69E8A7D-2F61-7810-BB99-E0E8E125D2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9742" y="0"/>
            <a:ext cx="6858000" cy="6858000"/>
          </a:xfrm>
          <a:prstGeom prst="rect">
            <a:avLst/>
          </a:prstGeom>
        </p:spPr>
      </p:pic>
    </p:spTree>
    <p:extLst>
      <p:ext uri="{BB962C8B-B14F-4D97-AF65-F5344CB8AC3E}">
        <p14:creationId xmlns:p14="http://schemas.microsoft.com/office/powerpoint/2010/main" val="24346088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98F19C9F-2689-2644-EEA4-AAE3FB0210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261" y="0"/>
            <a:ext cx="11797478" cy="6858000"/>
          </a:xfrm>
          <a:prstGeom prst="rect">
            <a:avLst/>
          </a:prstGeom>
        </p:spPr>
      </p:pic>
    </p:spTree>
    <p:extLst>
      <p:ext uri="{BB962C8B-B14F-4D97-AF65-F5344CB8AC3E}">
        <p14:creationId xmlns:p14="http://schemas.microsoft.com/office/powerpoint/2010/main" val="2055390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782ABC4-9149-7552-D107-C37515BDD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150" y="1444625"/>
            <a:ext cx="8515349" cy="4612481"/>
          </a:xfrm>
          <a:prstGeom prst="rect">
            <a:avLst/>
          </a:prstGeom>
        </p:spPr>
      </p:pic>
    </p:spTree>
    <p:extLst>
      <p:ext uri="{BB962C8B-B14F-4D97-AF65-F5344CB8AC3E}">
        <p14:creationId xmlns:p14="http://schemas.microsoft.com/office/powerpoint/2010/main" val="13694942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7B6613DD-FA2D-4A45-005C-CFC6B1EDEC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98661" y="0"/>
            <a:ext cx="8101453" cy="6866659"/>
          </a:xfrm>
          <a:prstGeom prst="rect">
            <a:avLst/>
          </a:prstGeom>
        </p:spPr>
      </p:pic>
    </p:spTree>
    <p:extLst>
      <p:ext uri="{BB962C8B-B14F-4D97-AF65-F5344CB8AC3E}">
        <p14:creationId xmlns:p14="http://schemas.microsoft.com/office/powerpoint/2010/main" val="1215535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233715" y="234597"/>
            <a:ext cx="9622971" cy="2164803"/>
          </a:xfrm>
        </p:spPr>
        <p:txBody>
          <a:bodyPr>
            <a:normAutofit fontScale="90000"/>
          </a:bodyPr>
          <a:lstStyle/>
          <a:p>
            <a:pPr algn="r"/>
            <a:r>
              <a:rPr lang="en-US" dirty="0">
                <a:latin typeface="Segoe UI Light" panose="020B0502040204020203" pitchFamily="34" charset="0"/>
                <a:cs typeface="Segoe UI Light" panose="020B0502040204020203" pitchFamily="34" charset="0"/>
              </a:rPr>
              <a:t>No words could or can describe the horror of what happened.</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5" name="Picture 4">
            <a:extLst>
              <a:ext uri="{FF2B5EF4-FFF2-40B4-BE49-F238E27FC236}">
                <a16:creationId xmlns:a16="http://schemas.microsoft.com/office/drawing/2014/main" id="{43E30E32-69D9-0258-4E79-BBAAEDFDD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9817" y="2496923"/>
            <a:ext cx="6749105" cy="3980012"/>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038588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77EED3F-1986-9F20-705C-210EBF07A3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37253"/>
            <a:ext cx="5791200" cy="6820747"/>
          </a:xfrm>
          <a:prstGeom prst="rect">
            <a:avLst/>
          </a:prstGeom>
        </p:spPr>
      </p:pic>
    </p:spTree>
    <p:extLst>
      <p:ext uri="{BB962C8B-B14F-4D97-AF65-F5344CB8AC3E}">
        <p14:creationId xmlns:p14="http://schemas.microsoft.com/office/powerpoint/2010/main" val="19507430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841F20A5-D74B-97F3-3796-F441816F55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9586" y="0"/>
            <a:ext cx="7551227" cy="6858000"/>
          </a:xfrm>
          <a:prstGeom prst="rect">
            <a:avLst/>
          </a:prstGeom>
        </p:spPr>
      </p:pic>
    </p:spTree>
    <p:extLst>
      <p:ext uri="{BB962C8B-B14F-4D97-AF65-F5344CB8AC3E}">
        <p14:creationId xmlns:p14="http://schemas.microsoft.com/office/powerpoint/2010/main" val="30130981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80D446C1-74F4-FAEC-8888-D1C59C1385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000" y="0"/>
            <a:ext cx="6858000" cy="6858000"/>
          </a:xfrm>
          <a:prstGeom prst="rect">
            <a:avLst/>
          </a:prstGeom>
        </p:spPr>
      </p:pic>
    </p:spTree>
    <p:extLst>
      <p:ext uri="{BB962C8B-B14F-4D97-AF65-F5344CB8AC3E}">
        <p14:creationId xmlns:p14="http://schemas.microsoft.com/office/powerpoint/2010/main" val="1728732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9147E18-4E5C-DF3C-78DE-A7DFC433D6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3657" y="-8918"/>
            <a:ext cx="6083661" cy="6866918"/>
          </a:xfrm>
          <a:prstGeom prst="rect">
            <a:avLst/>
          </a:prstGeom>
        </p:spPr>
      </p:pic>
    </p:spTree>
    <p:extLst>
      <p:ext uri="{BB962C8B-B14F-4D97-AF65-F5344CB8AC3E}">
        <p14:creationId xmlns:p14="http://schemas.microsoft.com/office/powerpoint/2010/main" val="41235059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83C509AB-5F70-1E23-6A54-99F158DAF6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0" y="381000"/>
            <a:ext cx="4572000" cy="6096000"/>
          </a:xfrm>
          <a:prstGeom prst="rect">
            <a:avLst/>
          </a:prstGeom>
        </p:spPr>
      </p:pic>
    </p:spTree>
    <p:extLst>
      <p:ext uri="{BB962C8B-B14F-4D97-AF65-F5344CB8AC3E}">
        <p14:creationId xmlns:p14="http://schemas.microsoft.com/office/powerpoint/2010/main" val="6356230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09E1BC64-50A1-122B-72F2-03F9A77EEB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4950" y="0"/>
            <a:ext cx="5143500" cy="6858000"/>
          </a:xfrm>
          <a:prstGeom prst="rect">
            <a:avLst/>
          </a:prstGeom>
        </p:spPr>
      </p:pic>
    </p:spTree>
    <p:extLst>
      <p:ext uri="{BB962C8B-B14F-4D97-AF65-F5344CB8AC3E}">
        <p14:creationId xmlns:p14="http://schemas.microsoft.com/office/powerpoint/2010/main" val="28207873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2766E32-5AB1-F35C-DBCE-793D5BC64E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0"/>
            <a:ext cx="5143500" cy="6858000"/>
          </a:xfrm>
          <a:prstGeom prst="rect">
            <a:avLst/>
          </a:prstGeom>
        </p:spPr>
      </p:pic>
    </p:spTree>
    <p:extLst>
      <p:ext uri="{BB962C8B-B14F-4D97-AF65-F5344CB8AC3E}">
        <p14:creationId xmlns:p14="http://schemas.microsoft.com/office/powerpoint/2010/main" val="37220287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DDD9A69-25BD-329E-682B-7757A2D343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17963" y="304800"/>
            <a:ext cx="8498375" cy="6305550"/>
          </a:xfrm>
          <a:prstGeom prst="rect">
            <a:avLst/>
          </a:prstGeom>
        </p:spPr>
      </p:pic>
    </p:spTree>
    <p:extLst>
      <p:ext uri="{BB962C8B-B14F-4D97-AF65-F5344CB8AC3E}">
        <p14:creationId xmlns:p14="http://schemas.microsoft.com/office/powerpoint/2010/main" val="42830131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FFA2021-2AB9-8C24-56AC-3FE627D4AA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4524789" y="-409990"/>
            <a:ext cx="5888938" cy="7851917"/>
          </a:xfrm>
          <a:prstGeom prst="rect">
            <a:avLst/>
          </a:prstGeom>
        </p:spPr>
      </p:pic>
    </p:spTree>
    <p:extLst>
      <p:ext uri="{BB962C8B-B14F-4D97-AF65-F5344CB8AC3E}">
        <p14:creationId xmlns:p14="http://schemas.microsoft.com/office/powerpoint/2010/main" val="17037369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E468D1A4-B715-DF05-ED9F-17505603BB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71950" y="114300"/>
            <a:ext cx="6858000" cy="6629400"/>
          </a:xfrm>
          <a:prstGeom prst="rect">
            <a:avLst/>
          </a:prstGeom>
        </p:spPr>
      </p:pic>
    </p:spTree>
    <p:extLst>
      <p:ext uri="{BB962C8B-B14F-4D97-AF65-F5344CB8AC3E}">
        <p14:creationId xmlns:p14="http://schemas.microsoft.com/office/powerpoint/2010/main" val="1994890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273465" y="40728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In response,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Wedding Cookie Table Community members came together to do what we do best…share love and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goodness through our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cookie table tradition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with the Uvalde community.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24000" y="2601119"/>
            <a:ext cx="9144000" cy="1655762"/>
          </a:xfrm>
        </p:spPr>
        <p:txBody>
          <a:bodyPr/>
          <a:lstStyle/>
          <a:p>
            <a:endParaRPr lang="en-US" dirty="0"/>
          </a:p>
        </p:txBody>
      </p:sp>
    </p:spTree>
    <p:extLst>
      <p:ext uri="{BB962C8B-B14F-4D97-AF65-F5344CB8AC3E}">
        <p14:creationId xmlns:p14="http://schemas.microsoft.com/office/powerpoint/2010/main" val="31687800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A6F1C51C-8B16-4825-218E-0E00E60242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90504" y="187450"/>
            <a:ext cx="6315596" cy="6529006"/>
          </a:xfrm>
          <a:prstGeom prst="rect">
            <a:avLst/>
          </a:prstGeom>
        </p:spPr>
      </p:pic>
    </p:spTree>
    <p:extLst>
      <p:ext uri="{BB962C8B-B14F-4D97-AF65-F5344CB8AC3E}">
        <p14:creationId xmlns:p14="http://schemas.microsoft.com/office/powerpoint/2010/main" val="3460802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E59695C-C8E9-A928-1333-2FF8CF881C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71410" y="-5217"/>
            <a:ext cx="6399679" cy="6863217"/>
          </a:xfrm>
          <a:prstGeom prst="rect">
            <a:avLst/>
          </a:prstGeom>
        </p:spPr>
      </p:pic>
    </p:spTree>
    <p:extLst>
      <p:ext uri="{BB962C8B-B14F-4D97-AF65-F5344CB8AC3E}">
        <p14:creationId xmlns:p14="http://schemas.microsoft.com/office/powerpoint/2010/main" val="35268218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8EC06CB-BF6A-9615-88BC-119EFF6872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499" y="101599"/>
            <a:ext cx="5002699" cy="6670265"/>
          </a:xfrm>
          <a:prstGeom prst="rect">
            <a:avLst/>
          </a:prstGeom>
        </p:spPr>
      </p:pic>
    </p:spTree>
    <p:extLst>
      <p:ext uri="{BB962C8B-B14F-4D97-AF65-F5344CB8AC3E}">
        <p14:creationId xmlns:p14="http://schemas.microsoft.com/office/powerpoint/2010/main" val="27993583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B9A284B-F0FE-2992-6AD3-5CC8E105A2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42301" y="0"/>
            <a:ext cx="5143500" cy="6857999"/>
          </a:xfrm>
          <a:prstGeom prst="rect">
            <a:avLst/>
          </a:prstGeom>
        </p:spPr>
      </p:pic>
    </p:spTree>
    <p:extLst>
      <p:ext uri="{BB962C8B-B14F-4D97-AF65-F5344CB8AC3E}">
        <p14:creationId xmlns:p14="http://schemas.microsoft.com/office/powerpoint/2010/main" val="26741023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4C04403D-C349-234D-7911-7D626A0DDC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0" y="381001"/>
            <a:ext cx="5829300" cy="6477000"/>
          </a:xfrm>
          <a:prstGeom prst="rect">
            <a:avLst/>
          </a:prstGeom>
        </p:spPr>
      </p:pic>
    </p:spTree>
    <p:extLst>
      <p:ext uri="{BB962C8B-B14F-4D97-AF65-F5344CB8AC3E}">
        <p14:creationId xmlns:p14="http://schemas.microsoft.com/office/powerpoint/2010/main" val="16987408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EBC1C33-B044-8F06-F447-4360E65595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0"/>
            <a:ext cx="5143500" cy="6858000"/>
          </a:xfrm>
          <a:prstGeom prst="rect">
            <a:avLst/>
          </a:prstGeom>
        </p:spPr>
      </p:pic>
    </p:spTree>
    <p:extLst>
      <p:ext uri="{BB962C8B-B14F-4D97-AF65-F5344CB8AC3E}">
        <p14:creationId xmlns:p14="http://schemas.microsoft.com/office/powerpoint/2010/main" val="8458103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6D8F3C4C-1692-2744-837D-700A968731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9982" y="232532"/>
            <a:ext cx="8648423" cy="6486318"/>
          </a:xfrm>
          <a:prstGeom prst="rect">
            <a:avLst/>
          </a:prstGeom>
        </p:spPr>
      </p:pic>
    </p:spTree>
    <p:extLst>
      <p:ext uri="{BB962C8B-B14F-4D97-AF65-F5344CB8AC3E}">
        <p14:creationId xmlns:p14="http://schemas.microsoft.com/office/powerpoint/2010/main" val="13740225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AB1331EB-1235-24C7-3769-B97D0B7726E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4527550" y="-977900"/>
            <a:ext cx="6553200" cy="8737600"/>
          </a:xfrm>
          <a:prstGeom prst="rect">
            <a:avLst/>
          </a:prstGeom>
        </p:spPr>
      </p:pic>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Tree>
    <p:extLst>
      <p:ext uri="{BB962C8B-B14F-4D97-AF65-F5344CB8AC3E}">
        <p14:creationId xmlns:p14="http://schemas.microsoft.com/office/powerpoint/2010/main" val="39563569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77C59C4B-750D-D273-E3C0-9D4B1355E1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43300" y="20636"/>
            <a:ext cx="8621184" cy="6837363"/>
          </a:xfrm>
          <a:prstGeom prst="rect">
            <a:avLst/>
          </a:prstGeom>
        </p:spPr>
      </p:pic>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Tree>
    <p:extLst>
      <p:ext uri="{BB962C8B-B14F-4D97-AF65-F5344CB8AC3E}">
        <p14:creationId xmlns:p14="http://schemas.microsoft.com/office/powerpoint/2010/main" val="37860664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97E3B1D4-950E-551C-F168-A7DC907B7E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43349" y="0"/>
            <a:ext cx="7501217" cy="6858000"/>
          </a:xfrm>
          <a:prstGeom prst="rect">
            <a:avLst/>
          </a:prstGeom>
        </p:spPr>
      </p:pic>
    </p:spTree>
    <p:extLst>
      <p:ext uri="{BB962C8B-B14F-4D97-AF65-F5344CB8AC3E}">
        <p14:creationId xmlns:p14="http://schemas.microsoft.com/office/powerpoint/2010/main" val="1275725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9" name="Picture 8">
            <a:extLst>
              <a:ext uri="{FF2B5EF4-FFF2-40B4-BE49-F238E27FC236}">
                <a16:creationId xmlns:a16="http://schemas.microsoft.com/office/drawing/2014/main" id="{41C84318-7B99-628B-CFBD-E246AF7C8C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7600" y="1208606"/>
            <a:ext cx="7926675" cy="3974661"/>
          </a:xfrm>
          <a:prstGeom prst="rect">
            <a:avLst/>
          </a:prstGeom>
        </p:spPr>
      </p:pic>
    </p:spTree>
    <p:extLst>
      <p:ext uri="{BB962C8B-B14F-4D97-AF65-F5344CB8AC3E}">
        <p14:creationId xmlns:p14="http://schemas.microsoft.com/office/powerpoint/2010/main" val="19243285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61DB1DB0-06B4-7405-3817-8F35996A90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6828" y="0"/>
            <a:ext cx="6858000" cy="6858000"/>
          </a:xfrm>
          <a:prstGeom prst="rect">
            <a:avLst/>
          </a:prstGeom>
        </p:spPr>
      </p:pic>
    </p:spTree>
    <p:extLst>
      <p:ext uri="{BB962C8B-B14F-4D97-AF65-F5344CB8AC3E}">
        <p14:creationId xmlns:p14="http://schemas.microsoft.com/office/powerpoint/2010/main" val="19133787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5" name="Picture 4">
            <a:extLst>
              <a:ext uri="{FF2B5EF4-FFF2-40B4-BE49-F238E27FC236}">
                <a16:creationId xmlns:a16="http://schemas.microsoft.com/office/drawing/2014/main" id="{DD30960C-17EE-3D3B-7EC8-5EB6DA9032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875"/>
            <a:ext cx="12192000" cy="6572250"/>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071643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5" name="Picture 4">
            <a:extLst>
              <a:ext uri="{FF2B5EF4-FFF2-40B4-BE49-F238E27FC236}">
                <a16:creationId xmlns:a16="http://schemas.microsoft.com/office/drawing/2014/main" id="{B6A82ED9-370F-DB37-9C08-57C4A01039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73038"/>
            <a:ext cx="8789227" cy="6858000"/>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557558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5" name="Picture 4">
            <a:extLst>
              <a:ext uri="{FF2B5EF4-FFF2-40B4-BE49-F238E27FC236}">
                <a16:creationId xmlns:a16="http://schemas.microsoft.com/office/drawing/2014/main" id="{DEBF76D8-4A67-C2BD-8A95-9E8B135485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9863" y="0"/>
            <a:ext cx="10032274" cy="6858000"/>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517292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7B84D222-A0D9-DA36-4BF0-D2E4D80AE8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35" y="583799"/>
            <a:ext cx="12187365" cy="5867795"/>
          </a:xfrm>
          <a:prstGeom prst="rect">
            <a:avLst/>
          </a:prstGeom>
        </p:spPr>
      </p:pic>
    </p:spTree>
    <p:extLst>
      <p:ext uri="{BB962C8B-B14F-4D97-AF65-F5344CB8AC3E}">
        <p14:creationId xmlns:p14="http://schemas.microsoft.com/office/powerpoint/2010/main" val="2814196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D8C031D-A51C-7E93-BBF5-7D89386DAD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0416" y="0"/>
            <a:ext cx="7861110" cy="6858000"/>
          </a:xfrm>
          <a:prstGeom prst="rect">
            <a:avLst/>
          </a:prstGeom>
        </p:spPr>
      </p:pic>
    </p:spTree>
    <p:extLst>
      <p:ext uri="{BB962C8B-B14F-4D97-AF65-F5344CB8AC3E}">
        <p14:creationId xmlns:p14="http://schemas.microsoft.com/office/powerpoint/2010/main" val="20928888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C330CABE-09DC-4B17-E52E-63C9BFEBF2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65601" y="0"/>
            <a:ext cx="7373256" cy="6849627"/>
          </a:xfrm>
          <a:prstGeom prst="rect">
            <a:avLst/>
          </a:prstGeom>
        </p:spPr>
      </p:pic>
      <p:pic>
        <p:nvPicPr>
          <p:cNvPr id="9" name="Picture 8">
            <a:extLst>
              <a:ext uri="{FF2B5EF4-FFF2-40B4-BE49-F238E27FC236}">
                <a16:creationId xmlns:a16="http://schemas.microsoft.com/office/drawing/2014/main" id="{144FAC2A-0CF9-914D-AE22-C2D4A376EC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1597" y="1122363"/>
            <a:ext cx="2430068" cy="1127351"/>
          </a:xfrm>
          <a:prstGeom prst="rect">
            <a:avLst/>
          </a:prstGeom>
        </p:spPr>
      </p:pic>
    </p:spTree>
    <p:extLst>
      <p:ext uri="{BB962C8B-B14F-4D97-AF65-F5344CB8AC3E}">
        <p14:creationId xmlns:p14="http://schemas.microsoft.com/office/powerpoint/2010/main" val="5229218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5ECB622F-24F1-D2A2-D5DA-2E8505621B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9354" y="0"/>
            <a:ext cx="7436145" cy="6858000"/>
          </a:xfrm>
          <a:prstGeom prst="rect">
            <a:avLst/>
          </a:prstGeom>
        </p:spPr>
      </p:pic>
    </p:spTree>
    <p:extLst>
      <p:ext uri="{BB962C8B-B14F-4D97-AF65-F5344CB8AC3E}">
        <p14:creationId xmlns:p14="http://schemas.microsoft.com/office/powerpoint/2010/main" val="23079010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FE87003-E064-B95B-2433-B57A5C9724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5131" y="1"/>
            <a:ext cx="5993892" cy="6858000"/>
          </a:xfrm>
          <a:prstGeom prst="rect">
            <a:avLst/>
          </a:prstGeom>
        </p:spPr>
      </p:pic>
    </p:spTree>
    <p:extLst>
      <p:ext uri="{BB962C8B-B14F-4D97-AF65-F5344CB8AC3E}">
        <p14:creationId xmlns:p14="http://schemas.microsoft.com/office/powerpoint/2010/main" val="41661183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B61AE130-EBB0-A618-AD8C-D8954F67E1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0844" y="0"/>
            <a:ext cx="6474424" cy="6858000"/>
          </a:xfrm>
          <a:prstGeom prst="rect">
            <a:avLst/>
          </a:prstGeom>
        </p:spPr>
      </p:pic>
    </p:spTree>
    <p:extLst>
      <p:ext uri="{BB962C8B-B14F-4D97-AF65-F5344CB8AC3E}">
        <p14:creationId xmlns:p14="http://schemas.microsoft.com/office/powerpoint/2010/main" val="1301447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Step One:  Research </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120434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D8EFFC24-A299-B113-42D6-C4310CBB8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8643190" cy="6858000"/>
          </a:xfrm>
          <a:prstGeom prst="rect">
            <a:avLst/>
          </a:prstGeom>
        </p:spPr>
      </p:pic>
    </p:spTree>
    <p:extLst>
      <p:ext uri="{BB962C8B-B14F-4D97-AF65-F5344CB8AC3E}">
        <p14:creationId xmlns:p14="http://schemas.microsoft.com/office/powerpoint/2010/main" val="19112657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29D5E14D-109C-827A-BEFF-19B7956FDC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4553" y="0"/>
            <a:ext cx="5996152" cy="6858000"/>
          </a:xfrm>
          <a:prstGeom prst="rect">
            <a:avLst/>
          </a:prstGeom>
        </p:spPr>
      </p:pic>
    </p:spTree>
    <p:extLst>
      <p:ext uri="{BB962C8B-B14F-4D97-AF65-F5344CB8AC3E}">
        <p14:creationId xmlns:p14="http://schemas.microsoft.com/office/powerpoint/2010/main" val="25082943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64213CB-9255-398C-15CD-2DFD480E2E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48050" y="1160463"/>
            <a:ext cx="8667750" cy="4613274"/>
          </a:xfrm>
          <a:prstGeom prst="rect">
            <a:avLst/>
          </a:prstGeom>
        </p:spPr>
      </p:pic>
    </p:spTree>
    <p:extLst>
      <p:ext uri="{BB962C8B-B14F-4D97-AF65-F5344CB8AC3E}">
        <p14:creationId xmlns:p14="http://schemas.microsoft.com/office/powerpoint/2010/main" val="29475626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FB5CABC6-64E3-BB3C-990C-FAAB2FE2E8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3912" y="0"/>
            <a:ext cx="6858000" cy="6858000"/>
          </a:xfrm>
          <a:prstGeom prst="rect">
            <a:avLst/>
          </a:prstGeom>
        </p:spPr>
      </p:pic>
    </p:spTree>
    <p:extLst>
      <p:ext uri="{BB962C8B-B14F-4D97-AF65-F5344CB8AC3E}">
        <p14:creationId xmlns:p14="http://schemas.microsoft.com/office/powerpoint/2010/main" val="1521089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CC9126A3-3AE7-7242-2F23-2C74F3A1E5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8021" y="0"/>
            <a:ext cx="5143500" cy="6858000"/>
          </a:xfrm>
          <a:prstGeom prst="rect">
            <a:avLst/>
          </a:prstGeom>
        </p:spPr>
      </p:pic>
    </p:spTree>
    <p:extLst>
      <p:ext uri="{BB962C8B-B14F-4D97-AF65-F5344CB8AC3E}">
        <p14:creationId xmlns:p14="http://schemas.microsoft.com/office/powerpoint/2010/main" val="39764736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9" name="Picture 8">
            <a:extLst>
              <a:ext uri="{FF2B5EF4-FFF2-40B4-BE49-F238E27FC236}">
                <a16:creationId xmlns:a16="http://schemas.microsoft.com/office/drawing/2014/main" id="{3EE11422-F325-4EBC-25CC-A484EE9297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59"/>
          <a:stretch/>
        </p:blipFill>
        <p:spPr>
          <a:xfrm>
            <a:off x="-70601" y="1"/>
            <a:ext cx="12079881" cy="6858000"/>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822306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9A0015D2-E5B5-C41C-A14E-7A15266FBE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4279" y="1378"/>
            <a:ext cx="5616349" cy="6857599"/>
          </a:xfrm>
          <a:prstGeom prst="rect">
            <a:avLst/>
          </a:prstGeom>
        </p:spPr>
      </p:pic>
    </p:spTree>
    <p:extLst>
      <p:ext uri="{BB962C8B-B14F-4D97-AF65-F5344CB8AC3E}">
        <p14:creationId xmlns:p14="http://schemas.microsoft.com/office/powerpoint/2010/main" val="23826563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D2CCCEB0-DCC8-62FD-00AB-2965ADE2DE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0587" y="812801"/>
            <a:ext cx="8739319" cy="5479143"/>
          </a:xfrm>
          <a:prstGeom prst="rect">
            <a:avLst/>
          </a:prstGeom>
        </p:spPr>
      </p:pic>
    </p:spTree>
    <p:extLst>
      <p:ext uri="{BB962C8B-B14F-4D97-AF65-F5344CB8AC3E}">
        <p14:creationId xmlns:p14="http://schemas.microsoft.com/office/powerpoint/2010/main" val="381135108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415A3F2-C122-D6AB-B35C-041E6F0D5B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0236"/>
            <a:ext cx="12192000" cy="6737527"/>
          </a:xfrm>
          <a:prstGeom prst="rect">
            <a:avLst/>
          </a:prstGeom>
        </p:spPr>
      </p:pic>
    </p:spTree>
    <p:extLst>
      <p:ext uri="{BB962C8B-B14F-4D97-AF65-F5344CB8AC3E}">
        <p14:creationId xmlns:p14="http://schemas.microsoft.com/office/powerpoint/2010/main" val="30089536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75543" y="1350785"/>
            <a:ext cx="9144000" cy="2387600"/>
          </a:xfrm>
        </p:spPr>
        <p:txBody>
          <a:bodyPr>
            <a:normAutofit/>
          </a:bodyPr>
          <a:lstStyle/>
          <a:p>
            <a:pPr algn="r"/>
            <a:r>
              <a:rPr lang="en-US" dirty="0">
                <a:latin typeface="Segoe UI Light" panose="020B0502040204020203" pitchFamily="34" charset="0"/>
                <a:cs typeface="Segoe UI Light" panose="020B0502040204020203" pitchFamily="34" charset="0"/>
              </a:rPr>
              <a:t>The cookies were nothing short of amazing.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3212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24000" y="1786338"/>
            <a:ext cx="9144000" cy="2387600"/>
          </a:xfrm>
        </p:spPr>
        <p:txBody>
          <a:bodyPr>
            <a:normAutofit fontScale="90000"/>
          </a:bodyPr>
          <a:lstStyle/>
          <a:p>
            <a:pPr algn="r"/>
            <a:r>
              <a:rPr lang="en-US" dirty="0"/>
              <a:t>A post on the WCTC indicated  there was preliminary interest by members in undertaking a  project for Uvalde.</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462248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85788" y="2611607"/>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cookies were works of art, both beautiful and delicious. But as we know, in the WCTC family,  our secret ingredient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is always love.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951395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10528" y="-26300"/>
            <a:ext cx="9144000" cy="1588400"/>
          </a:xfrm>
        </p:spPr>
        <p:txBody>
          <a:bodyPr>
            <a:normAutofit/>
          </a:bodyPr>
          <a:lstStyle/>
          <a:p>
            <a:r>
              <a:rPr lang="en-US" sz="4000" dirty="0">
                <a:latin typeface="Segoe UI Light" panose="020B0502040204020203" pitchFamily="34" charset="0"/>
                <a:cs typeface="Segoe UI Light" panose="020B0502040204020203" pitchFamily="34" charset="0"/>
              </a:rPr>
              <a:t>Cookies arrived from 24 states and Washington, DC</a:t>
            </a:r>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54FD34E-A6F8-A7F6-E5B3-1C949CE702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6779" y="1536068"/>
            <a:ext cx="8718414" cy="5321931"/>
          </a:xfrm>
          <a:prstGeom prst="rect">
            <a:avLst/>
          </a:prstGeom>
        </p:spPr>
      </p:pic>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Tree>
    <p:extLst>
      <p:ext uri="{BB962C8B-B14F-4D97-AF65-F5344CB8AC3E}">
        <p14:creationId xmlns:p14="http://schemas.microsoft.com/office/powerpoint/2010/main" val="34886723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103086" y="1122363"/>
            <a:ext cx="9782628" cy="2387600"/>
          </a:xfrm>
        </p:spPr>
        <p:txBody>
          <a:bodyPr>
            <a:normAutofit fontScale="90000"/>
          </a:bodyPr>
          <a:lstStyle/>
          <a:p>
            <a:r>
              <a:rPr lang="en-US" dirty="0">
                <a:latin typeface="Segoe UI Light" panose="020B0502040204020203" pitchFamily="34" charset="0"/>
                <a:cs typeface="Segoe UI Light" panose="020B0502040204020203" pitchFamily="34" charset="0"/>
              </a:rPr>
              <a:t>WCTC members shipped cookies from about half of the U.S.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284135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24000" y="2112163"/>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Packing the cookies properly was no small task and shipping them was no small expense as costs escalated with Covid.</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83071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46514" y="3911934"/>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Some members packed their own boxes and some relied on professional services like the UPS store employee who got the job done with great expertise and was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in awe of this project.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402812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24000" y="2112163"/>
            <a:ext cx="9144000"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CBF713FF-4687-5BFF-DC91-767C85FEFB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62400" y="-19692"/>
            <a:ext cx="5181600" cy="6877692"/>
          </a:xfrm>
          <a:prstGeom prst="rect">
            <a:avLst/>
          </a:prstGeom>
        </p:spPr>
      </p:pic>
    </p:spTree>
    <p:extLst>
      <p:ext uri="{BB962C8B-B14F-4D97-AF65-F5344CB8AC3E}">
        <p14:creationId xmlns:p14="http://schemas.microsoft.com/office/powerpoint/2010/main" val="14478923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normAutofit fontScale="90000"/>
          </a:bodyPr>
          <a:lstStyle/>
          <a:p>
            <a:pPr algn="r"/>
            <a:r>
              <a:rPr lang="en-US" dirty="0">
                <a:latin typeface="Segoe UI Light" panose="020B0502040204020203" pitchFamily="34" charset="0"/>
                <a:cs typeface="Segoe UI Light" panose="020B0502040204020203" pitchFamily="34" charset="0"/>
              </a:rPr>
              <a:t>Receiving the cookies and gift items was also no small task.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02419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905000" y="24082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delivery people became regulars at the door…part of the family…with dozens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of boxes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arriving each day.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882996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F824A69F-B8C7-38A5-530D-8CCFB1A945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0" y="0"/>
            <a:ext cx="5143500" cy="6858000"/>
          </a:xfrm>
          <a:prstGeom prst="rect">
            <a:avLst/>
          </a:prstGeom>
        </p:spPr>
      </p:pic>
    </p:spTree>
    <p:extLst>
      <p:ext uri="{BB962C8B-B14F-4D97-AF65-F5344CB8AC3E}">
        <p14:creationId xmlns:p14="http://schemas.microsoft.com/office/powerpoint/2010/main" val="11836613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10" name="Picture 9">
            <a:extLst>
              <a:ext uri="{FF2B5EF4-FFF2-40B4-BE49-F238E27FC236}">
                <a16:creationId xmlns:a16="http://schemas.microsoft.com/office/drawing/2014/main" id="{F7EADB64-1FE9-553A-F31F-84C15B469E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10608" y="0"/>
            <a:ext cx="4952855" cy="6858000"/>
          </a:xfrm>
          <a:prstGeom prst="rect">
            <a:avLst/>
          </a:prstGeom>
        </p:spPr>
      </p:pic>
    </p:spTree>
    <p:extLst>
      <p:ext uri="{BB962C8B-B14F-4D97-AF65-F5344CB8AC3E}">
        <p14:creationId xmlns:p14="http://schemas.microsoft.com/office/powerpoint/2010/main" val="4005830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713725" y="3429000"/>
            <a:ext cx="9144000" cy="2387600"/>
          </a:xfrm>
        </p:spPr>
        <p:txBody>
          <a:bodyPr>
            <a:noAutofit/>
          </a:bodyPr>
          <a:lstStyle/>
          <a:p>
            <a:pPr algn="r"/>
            <a:r>
              <a:rPr lang="en-US" sz="4800" dirty="0">
                <a:latin typeface="Segoe UI Light" panose="020B0502040204020203" pitchFamily="34" charset="0"/>
                <a:cs typeface="Segoe UI Light" panose="020B0502040204020203" pitchFamily="34" charset="0"/>
              </a:rPr>
              <a:t>Step one for our Texas team (based in San Antonio—about 1.5 hours from Uvalde) was to get the lay of the land, confirm that the  Uvalde community would be receptive, determine where we might hold an event, etc.</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363712" y="2801636"/>
            <a:ext cx="9144000" cy="1655762"/>
          </a:xfrm>
        </p:spPr>
        <p:txBody>
          <a:bodyPr/>
          <a:lstStyle/>
          <a:p>
            <a:endParaRPr lang="en-US" dirty="0"/>
          </a:p>
        </p:txBody>
      </p:sp>
    </p:spTree>
    <p:extLst>
      <p:ext uri="{BB962C8B-B14F-4D97-AF65-F5344CB8AC3E}">
        <p14:creationId xmlns:p14="http://schemas.microsoft.com/office/powerpoint/2010/main" val="26423784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D46FE7F7-399D-CE5D-99E2-0E3EF9CBF2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0150" y="-20638"/>
            <a:ext cx="5143500" cy="6858000"/>
          </a:xfrm>
          <a:prstGeom prst="rect">
            <a:avLst/>
          </a:prstGeom>
        </p:spPr>
      </p:pic>
    </p:spTree>
    <p:extLst>
      <p:ext uri="{BB962C8B-B14F-4D97-AF65-F5344CB8AC3E}">
        <p14:creationId xmlns:p14="http://schemas.microsoft.com/office/powerpoint/2010/main" val="12375517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CA03225D-8873-56A3-C02F-FCBA6F0FDF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0850" y="0"/>
            <a:ext cx="5143500" cy="6858000"/>
          </a:xfrm>
          <a:prstGeom prst="rect">
            <a:avLst/>
          </a:prstGeom>
        </p:spPr>
      </p:pic>
    </p:spTree>
    <p:extLst>
      <p:ext uri="{BB962C8B-B14F-4D97-AF65-F5344CB8AC3E}">
        <p14:creationId xmlns:p14="http://schemas.microsoft.com/office/powerpoint/2010/main" val="399970285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DE4FDD52-E34A-8547-0ECF-CE8EE37550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163046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C2A8091F-BD60-DA21-93F7-F74F20CA26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9157556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214A868E-C00A-D7F3-A5F1-B4EAE7415A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8536" y="0"/>
            <a:ext cx="5134928" cy="6858000"/>
          </a:xfrm>
          <a:prstGeom prst="rect">
            <a:avLst/>
          </a:prstGeom>
        </p:spPr>
      </p:pic>
    </p:spTree>
    <p:extLst>
      <p:ext uri="{BB962C8B-B14F-4D97-AF65-F5344CB8AC3E}">
        <p14:creationId xmlns:p14="http://schemas.microsoft.com/office/powerpoint/2010/main" val="5961834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F303EDF-36A4-0AA5-9076-682F9074CE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9761118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t>Wi</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F1F58DE8-44E2-1D07-9CBE-4F431D91CF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4949" y="17462"/>
            <a:ext cx="5130404" cy="6840538"/>
          </a:xfrm>
          <a:prstGeom prst="rect">
            <a:avLst/>
          </a:prstGeom>
        </p:spPr>
      </p:pic>
    </p:spTree>
    <p:extLst>
      <p:ext uri="{BB962C8B-B14F-4D97-AF65-F5344CB8AC3E}">
        <p14:creationId xmlns:p14="http://schemas.microsoft.com/office/powerpoint/2010/main" val="22113204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24000" y="2042319"/>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A tremendous amount of planning and implementation went on in a short amount of time in the great state of Texas.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228374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Meanwhile…back in Pittsburgh….</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36361401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880507" y="207963"/>
            <a:ext cx="9144000" cy="2387600"/>
          </a:xfrm>
        </p:spPr>
        <p:txBody>
          <a:bodyPr/>
          <a:lstStyle/>
          <a:p>
            <a:endParaRPr lang="en-US" b="1"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640336" y="1070429"/>
            <a:ext cx="11218000" cy="1655762"/>
          </a:xfrm>
        </p:spPr>
        <p:txBody>
          <a:bodyPr>
            <a:noAutofit/>
          </a:bodyPr>
          <a:lstStyle/>
          <a:p>
            <a:pPr algn="r"/>
            <a:r>
              <a:rPr lang="en-US" sz="4400" dirty="0">
                <a:latin typeface="Segoe UI Light" panose="020B0502040204020203" pitchFamily="34" charset="0"/>
                <a:cs typeface="Segoe UI Light" panose="020B0502040204020203" pitchFamily="34" charset="0"/>
              </a:rPr>
              <a:t>There are certain regional cookies that are only found in the Pittsburgh, PA area. We wanted them for Uvalde. Our cookie tables wouldn’t be complete without them. Some require refrigeration and delicate handling. It would be difficult for our members to ship them. </a:t>
            </a:r>
          </a:p>
        </p:txBody>
      </p:sp>
    </p:spTree>
    <p:extLst>
      <p:ext uri="{BB962C8B-B14F-4D97-AF65-F5344CB8AC3E}">
        <p14:creationId xmlns:p14="http://schemas.microsoft.com/office/powerpoint/2010/main" val="1904524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190916" y="4072838"/>
            <a:ext cx="9652000" cy="2387600"/>
          </a:xfrm>
        </p:spPr>
        <p:txBody>
          <a:bodyPr>
            <a:noAutofit/>
          </a:bodyPr>
          <a:lstStyle/>
          <a:p>
            <a:pPr algn="r"/>
            <a:r>
              <a:rPr lang="en-US" sz="4800" dirty="0">
                <a:latin typeface="Segoe UI Light" panose="020B0502040204020203" pitchFamily="34" charset="0"/>
                <a:cs typeface="Segoe UI Light" panose="020B0502040204020203" pitchFamily="34" charset="0"/>
              </a:rPr>
              <a:t>Judi Coulter-Salazar is a San Antonio-based WCTC member. She and her husband Carlos drove to Uvalde to do research, all the while keeping us closely apprised of their findings with photos and videos. Judi has roots in Uniontown, PA,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and is fully versed in the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cookie table tradition.</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10528" y="3446902"/>
            <a:ext cx="9144000" cy="1655762"/>
          </a:xfrm>
        </p:spPr>
        <p:txBody>
          <a:bodyPr/>
          <a:lstStyle/>
          <a:p>
            <a:endParaRPr lang="en-US" dirty="0"/>
          </a:p>
        </p:txBody>
      </p:sp>
    </p:spTree>
    <p:extLst>
      <p:ext uri="{BB962C8B-B14F-4D97-AF65-F5344CB8AC3E}">
        <p14:creationId xmlns:p14="http://schemas.microsoft.com/office/powerpoint/2010/main" val="38616262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50568" y="4821608"/>
            <a:ext cx="11290864" cy="1655762"/>
          </a:xfrm>
        </p:spPr>
        <p:txBody>
          <a:bodyPr>
            <a:noAutofit/>
          </a:bodyPr>
          <a:lstStyle/>
          <a:p>
            <a:pPr algn="r"/>
            <a:r>
              <a:rPr lang="en-US" sz="4800" dirty="0">
                <a:latin typeface="Segoe UI Light" panose="020B0502040204020203" pitchFamily="34" charset="0"/>
                <a:cs typeface="Segoe UI Light" panose="020B0502040204020203" pitchFamily="34" charset="0"/>
              </a:rPr>
              <a:t>The group turned to member baker Christy Johnson Fullwood who has “</a:t>
            </a:r>
            <a:r>
              <a:rPr lang="en-US" sz="4800" b="1" dirty="0">
                <a:latin typeface="Segoe UI Light" panose="020B0502040204020203" pitchFamily="34" charset="0"/>
                <a:cs typeface="Segoe UI Light" panose="020B0502040204020203" pitchFamily="34" charset="0"/>
              </a:rPr>
              <a:t>Cookies &amp; Candy by Christy</a:t>
            </a:r>
            <a:r>
              <a:rPr lang="en-US" sz="4800" dirty="0">
                <a:latin typeface="Segoe UI Light" panose="020B0502040204020203" pitchFamily="34" charset="0"/>
                <a:cs typeface="Segoe UI Light" panose="020B0502040204020203" pitchFamily="34" charset="0"/>
              </a:rPr>
              <a:t>”, asking her to accept orders for specialty cookies from our members who preferred to purchase cookies. WCTC members would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purchase cookies by the dozen.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The price included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shipping to TX.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697288"/>
            <a:ext cx="9144000" cy="1655762"/>
          </a:xfrm>
        </p:spPr>
        <p:txBody>
          <a:bodyPr/>
          <a:lstStyle/>
          <a:p>
            <a:endParaRPr lang="en-US" dirty="0"/>
          </a:p>
          <a:p>
            <a:endParaRPr lang="en-US" dirty="0"/>
          </a:p>
        </p:txBody>
      </p:sp>
    </p:spTree>
    <p:extLst>
      <p:ext uri="{BB962C8B-B14F-4D97-AF65-F5344CB8AC3E}">
        <p14:creationId xmlns:p14="http://schemas.microsoft.com/office/powerpoint/2010/main" val="143366915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550126" y="2610626"/>
            <a:ext cx="9144000" cy="2387600"/>
          </a:xfrm>
        </p:spPr>
        <p:txBody>
          <a:bodyPr>
            <a:noAutofit/>
          </a:bodyPr>
          <a:lstStyle/>
          <a:p>
            <a:pPr algn="r"/>
            <a:r>
              <a:rPr lang="en-US" sz="4800" dirty="0">
                <a:latin typeface="Segoe UI Light" panose="020B0502040204020203" pitchFamily="34" charset="0"/>
                <a:cs typeface="Segoe UI Light" panose="020B0502040204020203" pitchFamily="34" charset="0"/>
              </a:rPr>
              <a:t>The WCTC ordered a total of 325 dozen cookies from Christy: lady locks, Italian peaches, gobs, buckeyes, kolache/kiffles, pecan tassies and peanut butter blossoms.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265467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1B666B4-2231-B716-DDB7-57952E7DA3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4362"/>
            <a:ext cx="12192000" cy="5629275"/>
          </a:xfrm>
          <a:prstGeom prst="rect">
            <a:avLst/>
          </a:prstGeom>
        </p:spPr>
      </p:pic>
    </p:spTree>
    <p:extLst>
      <p:ext uri="{BB962C8B-B14F-4D97-AF65-F5344CB8AC3E}">
        <p14:creationId xmlns:p14="http://schemas.microsoft.com/office/powerpoint/2010/main" val="413171185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5" name="Picture 4">
            <a:extLst>
              <a:ext uri="{FF2B5EF4-FFF2-40B4-BE49-F238E27FC236}">
                <a16:creationId xmlns:a16="http://schemas.microsoft.com/office/drawing/2014/main" id="{F2C7F244-858C-1919-4433-33D63E4A50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3172"/>
            <a:ext cx="12192000" cy="5631656"/>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550009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4F198FDB-AE76-BABB-B7D3-DAF704818A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1428" y="686162"/>
            <a:ext cx="8689144" cy="4013637"/>
          </a:xfrm>
          <a:prstGeom prst="rect">
            <a:avLst/>
          </a:prstGeom>
        </p:spPr>
      </p:pic>
    </p:spTree>
    <p:extLst>
      <p:ext uri="{BB962C8B-B14F-4D97-AF65-F5344CB8AC3E}">
        <p14:creationId xmlns:p14="http://schemas.microsoft.com/office/powerpoint/2010/main" val="7988933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215378" y="3215537"/>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It was difficult to determine the best way to get Christy’s cookies to Texas so they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stayed cool and did not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break in transit.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5664712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451652" y="40640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budget allowed shipping  the cookies to Texas, but we were worried about how they’d arrive. We agonized over this point and explored many options—perhaps the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toughest decision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of the entire project.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14162699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normAutofit fontScale="90000"/>
          </a:bodyPr>
          <a:lstStyle/>
          <a:p>
            <a:pPr algn="r"/>
            <a:r>
              <a:rPr lang="en-US" dirty="0">
                <a:latin typeface="Segoe UI Light" panose="020B0502040204020203" pitchFamily="34" charset="0"/>
                <a:cs typeface="Segoe UI Light" panose="020B0502040204020203" pitchFamily="34" charset="0"/>
              </a:rPr>
              <a:t>Christy was busy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baking away while we pondered.</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892787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C13A9CD-64EE-C287-8576-6A129CF8A1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4239" y="0"/>
            <a:ext cx="10046932" cy="6857999"/>
          </a:xfrm>
          <a:prstGeom prst="rect">
            <a:avLst/>
          </a:prstGeom>
        </p:spPr>
      </p:pic>
    </p:spTree>
    <p:extLst>
      <p:ext uri="{BB962C8B-B14F-4D97-AF65-F5344CB8AC3E}">
        <p14:creationId xmlns:p14="http://schemas.microsoft.com/office/powerpoint/2010/main" val="290171175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917E98A1-C0F2-4B20-5B98-587C8505C8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347" y="0"/>
            <a:ext cx="11129306" cy="6858000"/>
          </a:xfrm>
          <a:prstGeom prst="rect">
            <a:avLst/>
          </a:prstGeom>
        </p:spPr>
      </p:pic>
    </p:spTree>
    <p:extLst>
      <p:ext uri="{BB962C8B-B14F-4D97-AF65-F5344CB8AC3E}">
        <p14:creationId xmlns:p14="http://schemas.microsoft.com/office/powerpoint/2010/main" val="328748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21016" y="3101181"/>
            <a:ext cx="9652000" cy="2387600"/>
          </a:xfrm>
        </p:spPr>
        <p:txBody>
          <a:bodyPr>
            <a:noAutofit/>
          </a:bodyPr>
          <a:lstStyle/>
          <a:p>
            <a:pPr algn="r"/>
            <a:r>
              <a:rPr lang="en-US" sz="4800" dirty="0">
                <a:latin typeface="Segoe UI Light" panose="020B0502040204020203" pitchFamily="34" charset="0"/>
                <a:cs typeface="Segoe UI Light" panose="020B0502040204020203" pitchFamily="34" charset="0"/>
              </a:rPr>
              <a:t>For their second trip to Uvalde, Judi and Carlos invited another couple from San Antonio to go with them: Janet and Mike Treemarki. Both couples attended the same church but didn’t know each other before this project started.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10528" y="2601119"/>
            <a:ext cx="9144000" cy="1655762"/>
          </a:xfrm>
        </p:spPr>
        <p:txBody>
          <a:bodyPr/>
          <a:lstStyle/>
          <a:p>
            <a:endParaRPr lang="en-US" dirty="0"/>
          </a:p>
        </p:txBody>
      </p:sp>
    </p:spTree>
    <p:extLst>
      <p:ext uri="{BB962C8B-B14F-4D97-AF65-F5344CB8AC3E}">
        <p14:creationId xmlns:p14="http://schemas.microsoft.com/office/powerpoint/2010/main" val="14253309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522768" y="3687489"/>
            <a:ext cx="11205458"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Christy offered to take time away from her business to drive our precious cookies in coolers with ice packs to Texas. She would fund the trip with  money we would have spent on shipping and it would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cover her travel expenses.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603085" y="3259394"/>
            <a:ext cx="11205457" cy="1655762"/>
          </a:xfrm>
        </p:spPr>
        <p:txBody>
          <a:bodyPr/>
          <a:lstStyle/>
          <a:p>
            <a:endParaRPr lang="en-US" dirty="0"/>
          </a:p>
        </p:txBody>
      </p:sp>
    </p:spTree>
    <p:extLst>
      <p:ext uri="{BB962C8B-B14F-4D97-AF65-F5344CB8AC3E}">
        <p14:creationId xmlns:p14="http://schemas.microsoft.com/office/powerpoint/2010/main" val="29360940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522768" y="3687489"/>
            <a:ext cx="11205458"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493271" y="782911"/>
            <a:ext cx="11205457" cy="1655762"/>
          </a:xfrm>
        </p:spPr>
        <p:txBody>
          <a:bodyPr>
            <a:normAutofit/>
          </a:bodyPr>
          <a:lstStyle/>
          <a:p>
            <a:r>
              <a:rPr lang="en-US" sz="5400" b="1" dirty="0">
                <a:latin typeface="Segoe UI Light" panose="020B0502040204020203" pitchFamily="34" charset="0"/>
                <a:cs typeface="Segoe UI Light" panose="020B0502040204020203" pitchFamily="34" charset="0"/>
              </a:rPr>
              <a:t>Decision Made. Our cookies were getting chauffeured to Texas.</a:t>
            </a:r>
          </a:p>
        </p:txBody>
      </p:sp>
      <p:pic>
        <p:nvPicPr>
          <p:cNvPr id="5" name="Picture 4">
            <a:extLst>
              <a:ext uri="{FF2B5EF4-FFF2-40B4-BE49-F238E27FC236}">
                <a16:creationId xmlns:a16="http://schemas.microsoft.com/office/drawing/2014/main" id="{3A6D4F1E-67BE-82F1-5B53-98EF817C0E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2283" y="2653902"/>
            <a:ext cx="4247896" cy="2832497"/>
          </a:xfrm>
          <a:prstGeom prst="rect">
            <a:avLst/>
          </a:prstGeom>
        </p:spPr>
      </p:pic>
    </p:spTree>
    <p:extLst>
      <p:ext uri="{BB962C8B-B14F-4D97-AF65-F5344CB8AC3E}">
        <p14:creationId xmlns:p14="http://schemas.microsoft.com/office/powerpoint/2010/main" val="225902125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522768" y="3687489"/>
            <a:ext cx="11205458"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493271" y="782911"/>
            <a:ext cx="11205457" cy="1655762"/>
          </a:xfrm>
        </p:spPr>
        <p:txBody>
          <a:bodyPr>
            <a:normAutofit/>
          </a:bodyPr>
          <a:lstStyle/>
          <a:p>
            <a:r>
              <a:rPr lang="en-US" sz="5400" b="1" dirty="0">
                <a:latin typeface="Segoe UI Light" panose="020B0502040204020203" pitchFamily="34" charset="0"/>
                <a:cs typeface="Segoe UI Light" panose="020B0502040204020203" pitchFamily="34" charset="0"/>
              </a:rPr>
              <a:t>Or something like that….</a:t>
            </a:r>
          </a:p>
        </p:txBody>
      </p:sp>
      <p:pic>
        <p:nvPicPr>
          <p:cNvPr id="5" name="Picture 4">
            <a:extLst>
              <a:ext uri="{FF2B5EF4-FFF2-40B4-BE49-F238E27FC236}">
                <a16:creationId xmlns:a16="http://schemas.microsoft.com/office/drawing/2014/main" id="{3A6D4F1E-67BE-82F1-5B53-98EF817C0E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2283" y="2653902"/>
            <a:ext cx="4247896" cy="2832497"/>
          </a:xfrm>
          <a:prstGeom prst="rect">
            <a:avLst/>
          </a:prstGeom>
        </p:spPr>
      </p:pic>
    </p:spTree>
    <p:extLst>
      <p:ext uri="{BB962C8B-B14F-4D97-AF65-F5344CB8AC3E}">
        <p14:creationId xmlns:p14="http://schemas.microsoft.com/office/powerpoint/2010/main" val="29531226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383457" y="3552037"/>
            <a:ext cx="11205458"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Christy had her car packed in West Pittsburg (near New Castle, PA, Lawrence County) at 5 a.m.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on Tuesday, June 21.</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Destination: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the Lone Star State.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603085" y="3259394"/>
            <a:ext cx="11205457" cy="1655762"/>
          </a:xfrm>
        </p:spPr>
        <p:txBody>
          <a:bodyPr/>
          <a:lstStyle/>
          <a:p>
            <a:endParaRPr lang="en-US" dirty="0"/>
          </a:p>
        </p:txBody>
      </p:sp>
    </p:spTree>
    <p:extLst>
      <p:ext uri="{BB962C8B-B14F-4D97-AF65-F5344CB8AC3E}">
        <p14:creationId xmlns:p14="http://schemas.microsoft.com/office/powerpoint/2010/main" val="64877368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225323C9-17CF-9C5A-20CD-4713A23651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5446" y="0"/>
            <a:ext cx="4176567" cy="6934160"/>
          </a:xfrm>
          <a:prstGeom prst="rect">
            <a:avLst/>
          </a:prstGeom>
        </p:spPr>
      </p:pic>
    </p:spTree>
    <p:extLst>
      <p:ext uri="{BB962C8B-B14F-4D97-AF65-F5344CB8AC3E}">
        <p14:creationId xmlns:p14="http://schemas.microsoft.com/office/powerpoint/2010/main" val="353404749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98949" y="2182730"/>
            <a:ext cx="1114978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With our precious cargo, Christy was on Texas soil by close of business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on Wednesday.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850492" y="2739061"/>
            <a:ext cx="9144000" cy="1655762"/>
          </a:xfrm>
        </p:spPr>
        <p:txBody>
          <a:bodyPr/>
          <a:lstStyle/>
          <a:p>
            <a:endParaRPr lang="en-US" dirty="0"/>
          </a:p>
        </p:txBody>
      </p:sp>
    </p:spTree>
    <p:extLst>
      <p:ext uri="{BB962C8B-B14F-4D97-AF65-F5344CB8AC3E}">
        <p14:creationId xmlns:p14="http://schemas.microsoft.com/office/powerpoint/2010/main" val="126413362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F710E1C-C0FC-16F2-91B5-0EDCCE2009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81671" y="232232"/>
            <a:ext cx="5138142" cy="6422571"/>
          </a:xfrm>
          <a:prstGeom prst="rect">
            <a:avLst/>
          </a:prstGeom>
        </p:spPr>
      </p:pic>
    </p:spTree>
    <p:extLst>
      <p:ext uri="{BB962C8B-B14F-4D97-AF65-F5344CB8AC3E}">
        <p14:creationId xmlns:p14="http://schemas.microsoft.com/office/powerpoint/2010/main" val="27379524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358900" y="3552037"/>
            <a:ext cx="101346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Christy put the cookies in the hands of two integral Texas team members: Janet and Mike Treemarki at 3p.m. on Wednesday, June 22. Judi gave her a sandwich and dessert and Christy was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headed back to PA.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201148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DD1E494A-882A-21A9-9589-F2B024BDF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423737701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717151" y="1968273"/>
            <a:ext cx="10461811"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With full disclosure, Judi might have sent Christi home with a gift of a little more than a sandwich.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10528" y="1773238"/>
            <a:ext cx="9144000" cy="1655762"/>
          </a:xfrm>
        </p:spPr>
        <p:txBody>
          <a:bodyPr/>
          <a:lstStyle/>
          <a:p>
            <a:endParaRPr lang="en-US" dirty="0"/>
          </a:p>
        </p:txBody>
      </p:sp>
    </p:spTree>
    <p:extLst>
      <p:ext uri="{BB962C8B-B14F-4D97-AF65-F5344CB8AC3E}">
        <p14:creationId xmlns:p14="http://schemas.microsoft.com/office/powerpoint/2010/main" val="1153696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08316" y="3429000"/>
            <a:ext cx="9652000" cy="2387600"/>
          </a:xfrm>
        </p:spPr>
        <p:txBody>
          <a:bodyPr>
            <a:noAutofit/>
          </a:bodyPr>
          <a:lstStyle/>
          <a:p>
            <a:pPr algn="r"/>
            <a:r>
              <a:rPr lang="en-US" sz="4800" dirty="0">
                <a:latin typeface="Segoe UI Light" panose="020B0502040204020203" pitchFamily="34" charset="0"/>
                <a:cs typeface="Segoe UI Light" panose="020B0502040204020203" pitchFamily="34" charset="0"/>
              </a:rPr>
              <a:t>Judi and Janet are both WCTC members. The husbands were drafted onto the team and we were happy to have them. Both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Carlos and Mike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made tremendous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contributions to this project.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10528" y="2112163"/>
            <a:ext cx="9144000" cy="1655762"/>
          </a:xfrm>
        </p:spPr>
        <p:txBody>
          <a:bodyPr/>
          <a:lstStyle/>
          <a:p>
            <a:endParaRPr lang="en-US" dirty="0"/>
          </a:p>
        </p:txBody>
      </p:sp>
    </p:spTree>
    <p:extLst>
      <p:ext uri="{BB962C8B-B14F-4D97-AF65-F5344CB8AC3E}">
        <p14:creationId xmlns:p14="http://schemas.microsoft.com/office/powerpoint/2010/main" val="18825639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8A87230C-361F-2892-D31C-84EC162E9B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9402" y="0"/>
            <a:ext cx="7949046" cy="6858000"/>
          </a:xfrm>
          <a:prstGeom prst="rect">
            <a:avLst/>
          </a:prstGeom>
        </p:spPr>
      </p:pic>
    </p:spTree>
    <p:extLst>
      <p:ext uri="{BB962C8B-B14F-4D97-AF65-F5344CB8AC3E}">
        <p14:creationId xmlns:p14="http://schemas.microsoft.com/office/powerpoint/2010/main" val="16979226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451652" y="24082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…Texas hospitality for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Christy’s husband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who is a collector of fine spirits. </a:t>
            </a:r>
            <a:br>
              <a:rPr lang="en-US" dirty="0">
                <a:latin typeface="Segoe UI Light" panose="020B0502040204020203" pitchFamily="34" charset="0"/>
                <a:cs typeface="Segoe UI Light" panose="020B0502040204020203" pitchFamily="34" charset="0"/>
                <a:sym typeface="Wingdings" panose="05000000000000000000" pitchFamily="2" charset="2"/>
              </a:rPr>
            </a:br>
            <a:r>
              <a:rPr lang="en-US" dirty="0">
                <a:latin typeface="Segoe UI Light" panose="020B0502040204020203" pitchFamily="34" charset="0"/>
                <a:cs typeface="Segoe UI Light" panose="020B0502040204020203" pitchFamily="34" charset="0"/>
                <a:sym typeface="Wingdings" panose="05000000000000000000" pitchFamily="2" charset="2"/>
              </a:rPr>
              <a:t>Thank you!</a:t>
            </a: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878383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543376" y="-606149"/>
            <a:ext cx="11648624" cy="2387600"/>
          </a:xfrm>
        </p:spPr>
        <p:txBody>
          <a:bodyPr>
            <a:normAutofit/>
          </a:bodyPr>
          <a:lstStyle/>
          <a:p>
            <a:r>
              <a:rPr lang="en-US" sz="4800" dirty="0">
                <a:latin typeface="Segoe UI Light" panose="020B0502040204020203" pitchFamily="34" charset="0"/>
                <a:cs typeface="Segoe UI Light" panose="020B0502040204020203" pitchFamily="34" charset="0"/>
              </a:rPr>
              <a:t>Christy went above and beyond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and we are grateful.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F8CA713C-900E-301A-E022-3FEA29A000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92775" y="1912163"/>
            <a:ext cx="8527537" cy="4670149"/>
          </a:xfrm>
          <a:prstGeom prst="rect">
            <a:avLst/>
          </a:prstGeom>
        </p:spPr>
      </p:pic>
    </p:spTree>
    <p:extLst>
      <p:ext uri="{BB962C8B-B14F-4D97-AF65-F5344CB8AC3E}">
        <p14:creationId xmlns:p14="http://schemas.microsoft.com/office/powerpoint/2010/main" val="337496054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normAutofit/>
          </a:bodyPr>
          <a:lstStyle/>
          <a:p>
            <a:r>
              <a:rPr lang="en-US" sz="4800" dirty="0">
                <a:latin typeface="Segoe UI Light" panose="020B0502040204020203" pitchFamily="34" charset="0"/>
                <a:cs typeface="Segoe UI Light" panose="020B0502040204020203" pitchFamily="34" charset="0"/>
              </a:rPr>
              <a:t>Christy was back home by Thursday night at midnight.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484700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57200" y="2870200"/>
            <a:ext cx="11277600" cy="2387600"/>
          </a:xfrm>
        </p:spPr>
        <p:txBody>
          <a:bodyPr>
            <a:noAutofit/>
          </a:bodyPr>
          <a:lstStyle/>
          <a:p>
            <a:pPr algn="r"/>
            <a:r>
              <a:rPr lang="en-US" sz="4800" dirty="0">
                <a:latin typeface="Segoe UI Light" panose="020B0502040204020203" pitchFamily="34" charset="0"/>
                <a:cs typeface="Segoe UI Light" panose="020B0502040204020203" pitchFamily="34" charset="0"/>
              </a:rPr>
              <a:t>Our “Pittsburgh” cookies then spent two nights in walk-in refrigeration at Holy Trinity in San Antonio, where Judi and Carlos and Janet and Mike are members. </a:t>
            </a:r>
            <a:br>
              <a:rPr lang="en-US" sz="4800" dirty="0">
                <a:latin typeface="Segoe UI Light" panose="020B0502040204020203" pitchFamily="34" charset="0"/>
                <a:cs typeface="Segoe UI Light" panose="020B0502040204020203" pitchFamily="34" charset="0"/>
              </a:rPr>
            </a:br>
            <a:endParaRPr lang="en-US" sz="4800"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3445667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3545175" y="4072838"/>
            <a:ext cx="8646825" cy="2785162"/>
          </a:xfrm>
        </p:spPr>
        <p:txBody>
          <a:bodyPr>
            <a:normAutofit fontScale="90000"/>
          </a:bodyPr>
          <a:lstStyle/>
          <a:p>
            <a:pPr algn="l"/>
            <a:r>
              <a:rPr lang="en-US" sz="4000" dirty="0">
                <a:latin typeface="Segoe UI Light" panose="020B0502040204020203" pitchFamily="34" charset="0"/>
                <a:cs typeface="Segoe UI Light" panose="020B0502040204020203" pitchFamily="34" charset="0"/>
              </a:rPr>
              <a:t>We are grateful to these gentlemen who  secured refrigerator and freezer space for our cookies at Holy Trinity: Brian Mylar, Grand Knight (L) and Deacon Ray Gonzales, Jr., Facility Manager (R).</a:t>
            </a:r>
          </a:p>
        </p:txBody>
      </p:sp>
      <p:pic>
        <p:nvPicPr>
          <p:cNvPr id="6" name="Picture 5">
            <a:extLst>
              <a:ext uri="{FF2B5EF4-FFF2-40B4-BE49-F238E27FC236}">
                <a16:creationId xmlns:a16="http://schemas.microsoft.com/office/drawing/2014/main" id="{422025DB-EC2C-537F-549E-E0ADC587BC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48083" y="122823"/>
            <a:ext cx="2869809" cy="3733263"/>
          </a:xfrm>
          <a:prstGeom prst="rect">
            <a:avLst/>
          </a:prstGeom>
        </p:spPr>
      </p:pic>
      <p:pic>
        <p:nvPicPr>
          <p:cNvPr id="8" name="Picture 7">
            <a:extLst>
              <a:ext uri="{FF2B5EF4-FFF2-40B4-BE49-F238E27FC236}">
                <a16:creationId xmlns:a16="http://schemas.microsoft.com/office/drawing/2014/main" id="{FE514751-8465-8166-7AB0-08A56C2144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10528" y="141335"/>
            <a:ext cx="4733317" cy="3752851"/>
          </a:xfrm>
          <a:prstGeom prst="rect">
            <a:avLst/>
          </a:prstGeom>
        </p:spPr>
      </p:pic>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Tree>
    <p:extLst>
      <p:ext uri="{BB962C8B-B14F-4D97-AF65-F5344CB8AC3E}">
        <p14:creationId xmlns:p14="http://schemas.microsoft.com/office/powerpoint/2010/main" val="9285944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101715" y="2349399"/>
            <a:ext cx="9144000" cy="2387600"/>
          </a:xfrm>
        </p:spPr>
        <p:txBody>
          <a:bodyPr>
            <a:noAutofit/>
          </a:bodyPr>
          <a:lstStyle/>
          <a:p>
            <a:pPr algn="r"/>
            <a:r>
              <a:rPr lang="en-US" sz="4800" dirty="0">
                <a:latin typeface="Segoe UI Light" panose="020B0502040204020203" pitchFamily="34" charset="0"/>
                <a:cs typeface="Segoe UI Light" panose="020B0502040204020203" pitchFamily="34" charset="0"/>
              </a:rPr>
              <a:t>As boxes of cookies arrived at   Holy Trinity, they all had to be opened and sorted. And there were a plenty of cookies. Carlos and Mike did lots of organizing.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1291457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7C2CDE4-FC93-CDE3-FC9F-625E72E92D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7794" y="245642"/>
            <a:ext cx="8523922" cy="6392942"/>
          </a:xfrm>
          <a:prstGeom prst="rect">
            <a:avLst/>
          </a:prstGeom>
        </p:spPr>
      </p:pic>
    </p:spTree>
    <p:extLst>
      <p:ext uri="{BB962C8B-B14F-4D97-AF65-F5344CB8AC3E}">
        <p14:creationId xmlns:p14="http://schemas.microsoft.com/office/powerpoint/2010/main" val="256183612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Saturday Prep Work</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June 25, 2022</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907597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344076" y="29801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On the morning of Saturday, June 25, it was time to move all cookie table supplies, cookies and gifts to Uvalde. Judi and Carlos rented a Uhaul to transport items.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02460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dirty="0">
                <a:latin typeface="Segoe UI Light" panose="020B0502040204020203" pitchFamily="34" charset="0"/>
                <a:cs typeface="Segoe UI Light" panose="020B0502040204020203" pitchFamily="34" charset="0"/>
              </a:rPr>
              <a:t>The </a:t>
            </a:r>
            <a:r>
              <a:rPr lang="en-US" sz="4800" b="1" dirty="0">
                <a:latin typeface="Segoe UI Light" panose="020B0502040204020203" pitchFamily="34" charset="0"/>
                <a:cs typeface="Segoe UI Light" panose="020B0502040204020203" pitchFamily="34" charset="0"/>
              </a:rPr>
              <a:t>Wedding Cookie Table Community, </a:t>
            </a:r>
            <a:r>
              <a:rPr lang="en-US" sz="4800" dirty="0">
                <a:latin typeface="Segoe UI Light" panose="020B0502040204020203" pitchFamily="34" charset="0"/>
                <a:cs typeface="Segoe UI Light" panose="020B0502040204020203" pitchFamily="34" charset="0"/>
              </a:rPr>
              <a:t>a Facebook community, stepped up to provide relief and comfort to the people of Uvalde, Texas, who are forever in our hearts.</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970866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584200" y="3602038"/>
            <a:ext cx="11430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In addition to Judi’s Southwestern PA roots, Janet and Mike Treemarki are WCTC team members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also with Pittsburgh-area roots: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Aliquippa and McKees Rocks.</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Nice….</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2413132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712694" y="578224"/>
            <a:ext cx="9955306" cy="2931739"/>
          </a:xfrm>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BB512BE5-C489-F994-C502-367651D37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06" y="0"/>
            <a:ext cx="12268941" cy="6858000"/>
          </a:xfrm>
          <a:prstGeom prst="rect">
            <a:avLst/>
          </a:prstGeom>
        </p:spPr>
      </p:pic>
    </p:spTree>
    <p:extLst>
      <p:ext uri="{BB962C8B-B14F-4D97-AF65-F5344CB8AC3E}">
        <p14:creationId xmlns:p14="http://schemas.microsoft.com/office/powerpoint/2010/main" val="192990195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1F824FD3-2257-9553-22D5-F14A766DA4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8849" y="179614"/>
            <a:ext cx="8640057" cy="6480043"/>
          </a:xfrm>
          <a:prstGeom prst="rect">
            <a:avLst/>
          </a:prstGeom>
        </p:spPr>
      </p:pic>
    </p:spTree>
    <p:extLst>
      <p:ext uri="{BB962C8B-B14F-4D97-AF65-F5344CB8AC3E}">
        <p14:creationId xmlns:p14="http://schemas.microsoft.com/office/powerpoint/2010/main" val="367065953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24000" y="2349399"/>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Several people joined the effort and volunteered to pack up items so the journey to Uvalde could begin.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997676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1B63071-7807-30E3-A6EC-C97C9A5B3A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0749" y="239047"/>
            <a:ext cx="8613917" cy="6460438"/>
          </a:xfrm>
          <a:prstGeom prst="rect">
            <a:avLst/>
          </a:prstGeom>
        </p:spPr>
      </p:pic>
    </p:spTree>
    <p:extLst>
      <p:ext uri="{BB962C8B-B14F-4D97-AF65-F5344CB8AC3E}">
        <p14:creationId xmlns:p14="http://schemas.microsoft.com/office/powerpoint/2010/main" val="16537607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5524666-D6BF-5749-4E48-DE6DAEB73B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9200" y="514350"/>
            <a:ext cx="7975600" cy="5981700"/>
          </a:xfrm>
          <a:prstGeom prst="rect">
            <a:avLst/>
          </a:prstGeom>
        </p:spPr>
      </p:pic>
    </p:spTree>
    <p:extLst>
      <p:ext uri="{BB962C8B-B14F-4D97-AF65-F5344CB8AC3E}">
        <p14:creationId xmlns:p14="http://schemas.microsoft.com/office/powerpoint/2010/main" val="260728217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624828" y="4013999"/>
            <a:ext cx="100203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volunteers leaving from San Antonio met up with several Uvalde-based volunteers, including school teachers from Robb and Flores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Elementary Schools,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both in Uvalde.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342900" y="3602038"/>
            <a:ext cx="10325100" cy="1655762"/>
          </a:xfrm>
        </p:spPr>
        <p:txBody>
          <a:bodyPr/>
          <a:lstStyle/>
          <a:p>
            <a:endParaRPr lang="en-US" dirty="0"/>
          </a:p>
        </p:txBody>
      </p:sp>
    </p:spTree>
    <p:extLst>
      <p:ext uri="{BB962C8B-B14F-4D97-AF65-F5344CB8AC3E}">
        <p14:creationId xmlns:p14="http://schemas.microsoft.com/office/powerpoint/2010/main" val="402862149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182616" y="283504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Saturday’s tasks included organizing cookies for the three separate projects and getting Sacred Heart set-up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for Sunday.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139067"/>
            <a:ext cx="9144000" cy="1655762"/>
          </a:xfrm>
        </p:spPr>
        <p:txBody>
          <a:bodyPr/>
          <a:lstStyle/>
          <a:p>
            <a:endParaRPr lang="en-US" dirty="0"/>
          </a:p>
        </p:txBody>
      </p:sp>
    </p:spTree>
    <p:extLst>
      <p:ext uri="{BB962C8B-B14F-4D97-AF65-F5344CB8AC3E}">
        <p14:creationId xmlns:p14="http://schemas.microsoft.com/office/powerpoint/2010/main" val="165392180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30424" y="3602038"/>
            <a:ext cx="11011837" cy="2387600"/>
          </a:xfrm>
        </p:spPr>
        <p:txBody>
          <a:bodyPr>
            <a:noAutofit/>
          </a:bodyPr>
          <a:lstStyle/>
          <a:p>
            <a:pPr algn="r"/>
            <a:r>
              <a:rPr lang="en-US" sz="4800" dirty="0">
                <a:latin typeface="Segoe UI Light" panose="020B0502040204020203" pitchFamily="34" charset="0"/>
                <a:cs typeface="Segoe UI Light" panose="020B0502040204020203" pitchFamily="34" charset="0"/>
              </a:rPr>
              <a:t>Sacred Heart’s banquet hall does not have refrigeration needed for our cookies. The Texas team made arrangements to store  cookies requiring refrigeration at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St. Philip’s Episcopal Church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in Uvalde used for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the community food pantry.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2877386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95250" y="688288"/>
            <a:ext cx="12001500" cy="340412"/>
          </a:xfrm>
        </p:spPr>
        <p:txBody>
          <a:bodyPr>
            <a:normAutofit fontScale="90000"/>
          </a:bodyPr>
          <a:lstStyle/>
          <a:p>
            <a:r>
              <a:rPr lang="en-US" dirty="0"/>
              <a:t>St. Philip’s Episcopal Church in Uvalde</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326868" y="3488537"/>
            <a:ext cx="11538264" cy="1655762"/>
          </a:xfrm>
        </p:spPr>
        <p:txBody>
          <a:bodyPr/>
          <a:lstStyle/>
          <a:p>
            <a:endParaRPr lang="en-US" dirty="0"/>
          </a:p>
        </p:txBody>
      </p:sp>
      <p:pic>
        <p:nvPicPr>
          <p:cNvPr id="6" name="Picture 5">
            <a:extLst>
              <a:ext uri="{FF2B5EF4-FFF2-40B4-BE49-F238E27FC236}">
                <a16:creationId xmlns:a16="http://schemas.microsoft.com/office/drawing/2014/main" id="{286DAFC4-4B5D-0E01-1BD7-BE01AB4CF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5250" y="1202638"/>
            <a:ext cx="7823514" cy="5257800"/>
          </a:xfrm>
          <a:prstGeom prst="rect">
            <a:avLst/>
          </a:prstGeom>
        </p:spPr>
      </p:pic>
    </p:spTree>
    <p:extLst>
      <p:ext uri="{BB962C8B-B14F-4D97-AF65-F5344CB8AC3E}">
        <p14:creationId xmlns:p14="http://schemas.microsoft.com/office/powerpoint/2010/main" val="19863911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444915" y="28702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Following are images of the set-up work done on Saturday to prepare for Sunday’s community cookie table event at Sacred Heart.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9230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203901-1D90-FA2D-54E1-A15C2CF2E6C2}"/>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3" name="Picture 2">
            <a:extLst>
              <a:ext uri="{FF2B5EF4-FFF2-40B4-BE49-F238E27FC236}">
                <a16:creationId xmlns:a16="http://schemas.microsoft.com/office/drawing/2014/main" id="{6C3200C3-E0E2-1EEB-BFFB-E1ACE57E13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76496699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67B636CC-40A2-3920-A08D-7AE7A8BA59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9591" y="206479"/>
            <a:ext cx="8613917" cy="6460438"/>
          </a:xfrm>
          <a:prstGeom prst="rect">
            <a:avLst/>
          </a:prstGeom>
        </p:spPr>
      </p:pic>
    </p:spTree>
    <p:extLst>
      <p:ext uri="{BB962C8B-B14F-4D97-AF65-F5344CB8AC3E}">
        <p14:creationId xmlns:p14="http://schemas.microsoft.com/office/powerpoint/2010/main" val="258406553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C54215F3-F5E4-E325-890E-20D7862CD6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0094" y="206479"/>
            <a:ext cx="8613917" cy="6460438"/>
          </a:xfrm>
          <a:prstGeom prst="rect">
            <a:avLst/>
          </a:prstGeom>
        </p:spPr>
      </p:pic>
    </p:spTree>
    <p:extLst>
      <p:ext uri="{BB962C8B-B14F-4D97-AF65-F5344CB8AC3E}">
        <p14:creationId xmlns:p14="http://schemas.microsoft.com/office/powerpoint/2010/main" val="114497869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E4942C2A-7291-7662-D83C-E26285AB80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0437" y="235976"/>
            <a:ext cx="8613917" cy="6460438"/>
          </a:xfrm>
          <a:prstGeom prst="rect">
            <a:avLst/>
          </a:prstGeom>
        </p:spPr>
      </p:pic>
    </p:spTree>
    <p:extLst>
      <p:ext uri="{BB962C8B-B14F-4D97-AF65-F5344CB8AC3E}">
        <p14:creationId xmlns:p14="http://schemas.microsoft.com/office/powerpoint/2010/main" val="234532319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549339A-44BF-D12B-88BC-19F127A62C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9934" y="176982"/>
            <a:ext cx="8613917" cy="6460438"/>
          </a:xfrm>
          <a:prstGeom prst="rect">
            <a:avLst/>
          </a:prstGeom>
        </p:spPr>
      </p:pic>
    </p:spTree>
    <p:extLst>
      <p:ext uri="{BB962C8B-B14F-4D97-AF65-F5344CB8AC3E}">
        <p14:creationId xmlns:p14="http://schemas.microsoft.com/office/powerpoint/2010/main" val="24645328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80F6243-A78E-5743-83A5-F046071216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0433" y="206479"/>
            <a:ext cx="8613917" cy="6460438"/>
          </a:xfrm>
          <a:prstGeom prst="rect">
            <a:avLst/>
          </a:prstGeom>
        </p:spPr>
      </p:pic>
    </p:spTree>
    <p:extLst>
      <p:ext uri="{BB962C8B-B14F-4D97-AF65-F5344CB8AC3E}">
        <p14:creationId xmlns:p14="http://schemas.microsoft.com/office/powerpoint/2010/main" val="8517179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473971F4-345B-2814-DB86-95D39388BF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27782" y="1"/>
            <a:ext cx="5625704" cy="6858000"/>
          </a:xfrm>
          <a:prstGeom prst="rect">
            <a:avLst/>
          </a:prstGeom>
        </p:spPr>
      </p:pic>
    </p:spTree>
    <p:extLst>
      <p:ext uri="{BB962C8B-B14F-4D97-AF65-F5344CB8AC3E}">
        <p14:creationId xmlns:p14="http://schemas.microsoft.com/office/powerpoint/2010/main" val="263872869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48331529-E7DF-C21B-4AB2-67291650A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6082" y="195960"/>
            <a:ext cx="8667272" cy="6500454"/>
          </a:xfrm>
          <a:prstGeom prst="rect">
            <a:avLst/>
          </a:prstGeom>
        </p:spPr>
      </p:pic>
    </p:spTree>
    <p:extLst>
      <p:ext uri="{BB962C8B-B14F-4D97-AF65-F5344CB8AC3E}">
        <p14:creationId xmlns:p14="http://schemas.microsoft.com/office/powerpoint/2010/main" val="373673385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CE7073B1-E6DB-7CBF-89BF-AF10F18648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29018"/>
            <a:ext cx="12192000" cy="5612921"/>
          </a:xfrm>
          <a:prstGeom prst="rect">
            <a:avLst/>
          </a:prstGeom>
        </p:spPr>
      </p:pic>
    </p:spTree>
    <p:extLst>
      <p:ext uri="{BB962C8B-B14F-4D97-AF65-F5344CB8AC3E}">
        <p14:creationId xmlns:p14="http://schemas.microsoft.com/office/powerpoint/2010/main" val="345596606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4437FCFA-E4A1-AC80-A5AE-7C4B7BC0BE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0436" y="235976"/>
            <a:ext cx="8613917" cy="6460438"/>
          </a:xfrm>
          <a:prstGeom prst="rect">
            <a:avLst/>
          </a:prstGeom>
        </p:spPr>
      </p:pic>
    </p:spTree>
    <p:extLst>
      <p:ext uri="{BB962C8B-B14F-4D97-AF65-F5344CB8AC3E}">
        <p14:creationId xmlns:p14="http://schemas.microsoft.com/office/powerpoint/2010/main" val="221914005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25A1FB21-B79A-FD49-11F7-EDE92D0639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7462" y="108330"/>
            <a:ext cx="10046549" cy="4549015"/>
          </a:xfrm>
          <a:prstGeom prst="rect">
            <a:avLst/>
          </a:prstGeom>
        </p:spPr>
      </p:pic>
    </p:spTree>
    <p:extLst>
      <p:ext uri="{BB962C8B-B14F-4D97-AF65-F5344CB8AC3E}">
        <p14:creationId xmlns:p14="http://schemas.microsoft.com/office/powerpoint/2010/main" val="3349376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13" name="Picture 12">
            <a:extLst>
              <a:ext uri="{FF2B5EF4-FFF2-40B4-BE49-F238E27FC236}">
                <a16:creationId xmlns:a16="http://schemas.microsoft.com/office/drawing/2014/main" id="{AD3159E3-4259-9CB5-4547-2D4553E34A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7791" y="722243"/>
            <a:ext cx="7218017" cy="5413513"/>
          </a:xfrm>
          <a:prstGeom prst="rect">
            <a:avLst/>
          </a:prstGeom>
        </p:spPr>
      </p:pic>
      <p:sp>
        <p:nvSpPr>
          <p:cNvPr id="14" name="Footer Placeholder 13">
            <a:extLst>
              <a:ext uri="{FF2B5EF4-FFF2-40B4-BE49-F238E27FC236}">
                <a16:creationId xmlns:a16="http://schemas.microsoft.com/office/drawing/2014/main" id="{DE8AC08C-A0DF-B804-B8B4-45325FB4D178}"/>
              </a:ext>
            </a:extLst>
          </p:cNvPr>
          <p:cNvSpPr>
            <a:spLocks noGrp="1"/>
          </p:cNvSpPr>
          <p:nvPr>
            <p:ph type="ftr" sz="quarter" idx="11"/>
          </p:nvPr>
        </p:nvSpPr>
        <p:spPr/>
        <p:txBody>
          <a:bodyPr/>
          <a:lstStyle/>
          <a:p>
            <a:r>
              <a:rPr lang="en-US" dirty="0"/>
              <a:t>© 2022 Laura M. Magone for The Wedding Cookie Table Community, All Rights Reserved</a:t>
            </a:r>
          </a:p>
        </p:txBody>
      </p:sp>
    </p:spTree>
    <p:extLst>
      <p:ext uri="{BB962C8B-B14F-4D97-AF65-F5344CB8AC3E}">
        <p14:creationId xmlns:p14="http://schemas.microsoft.com/office/powerpoint/2010/main" val="61963417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37F76E86-444A-E482-ED3D-95B5AC7AEF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86633" y="348342"/>
            <a:ext cx="8158372" cy="6177456"/>
          </a:xfrm>
          <a:prstGeom prst="rect">
            <a:avLst/>
          </a:prstGeom>
        </p:spPr>
      </p:pic>
    </p:spTree>
    <p:extLst>
      <p:ext uri="{BB962C8B-B14F-4D97-AF65-F5344CB8AC3E}">
        <p14:creationId xmlns:p14="http://schemas.microsoft.com/office/powerpoint/2010/main" val="163105186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F78D6A22-9F60-7A05-C4EB-68B2BA15C0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0094" y="206479"/>
            <a:ext cx="8613917" cy="6460438"/>
          </a:xfrm>
          <a:prstGeom prst="rect">
            <a:avLst/>
          </a:prstGeom>
        </p:spPr>
      </p:pic>
    </p:spTree>
    <p:extLst>
      <p:ext uri="{BB962C8B-B14F-4D97-AF65-F5344CB8AC3E}">
        <p14:creationId xmlns:p14="http://schemas.microsoft.com/office/powerpoint/2010/main" val="90911446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B8B9AC4-94BE-0A2C-E160-16BF45459A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6971" y="27897"/>
            <a:ext cx="8665029" cy="6858001"/>
          </a:xfrm>
          <a:prstGeom prst="rect">
            <a:avLst/>
          </a:prstGeom>
        </p:spPr>
      </p:pic>
    </p:spTree>
    <p:extLst>
      <p:ext uri="{BB962C8B-B14F-4D97-AF65-F5344CB8AC3E}">
        <p14:creationId xmlns:p14="http://schemas.microsoft.com/office/powerpoint/2010/main" val="396237014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DF209CBF-50B5-46A5-F98B-716EE72042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2088" y="0"/>
            <a:ext cx="3947823" cy="6858000"/>
          </a:xfrm>
          <a:prstGeom prst="rect">
            <a:avLst/>
          </a:prstGeom>
        </p:spPr>
      </p:pic>
    </p:spTree>
    <p:extLst>
      <p:ext uri="{BB962C8B-B14F-4D97-AF65-F5344CB8AC3E}">
        <p14:creationId xmlns:p14="http://schemas.microsoft.com/office/powerpoint/2010/main" val="102490877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13A6FC5C-AFBE-54BF-519C-1765A6D714C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1971" y="203198"/>
            <a:ext cx="8613917" cy="6460438"/>
          </a:xfrm>
          <a:prstGeom prst="rect">
            <a:avLst/>
          </a:prstGeom>
        </p:spPr>
      </p:pic>
    </p:spTree>
    <p:extLst>
      <p:ext uri="{BB962C8B-B14F-4D97-AF65-F5344CB8AC3E}">
        <p14:creationId xmlns:p14="http://schemas.microsoft.com/office/powerpoint/2010/main" val="32310878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1A35F2C6-19E6-6CEB-4834-0D3D6D18F0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92018" y="0"/>
            <a:ext cx="6939643" cy="6858000"/>
          </a:xfrm>
          <a:prstGeom prst="rect">
            <a:avLst/>
          </a:prstGeom>
        </p:spPr>
      </p:pic>
    </p:spTree>
    <p:extLst>
      <p:ext uri="{BB962C8B-B14F-4D97-AF65-F5344CB8AC3E}">
        <p14:creationId xmlns:p14="http://schemas.microsoft.com/office/powerpoint/2010/main" val="53885676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F2450949-0435-569C-840B-FD95723092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44683" y="82550"/>
            <a:ext cx="8128000" cy="6692900"/>
          </a:xfrm>
          <a:prstGeom prst="rect">
            <a:avLst/>
          </a:prstGeom>
        </p:spPr>
      </p:pic>
    </p:spTree>
    <p:extLst>
      <p:ext uri="{BB962C8B-B14F-4D97-AF65-F5344CB8AC3E}">
        <p14:creationId xmlns:p14="http://schemas.microsoft.com/office/powerpoint/2010/main" val="162052635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617488" y="3552037"/>
            <a:ext cx="10957023"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This is a fifth grade teacher, Brittany Quinones, a teacher at Flores Elementary in Uvalde who volunteered to help us. After the event, she delivered cookies for us  to Robb and Flores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Elementary teachers.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2433168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85BDC148-F12C-860D-6C43-A42B62C7DF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0431" y="147485"/>
            <a:ext cx="8613917" cy="6460438"/>
          </a:xfrm>
          <a:prstGeom prst="rect">
            <a:avLst/>
          </a:prstGeom>
        </p:spPr>
      </p:pic>
    </p:spTree>
    <p:extLst>
      <p:ext uri="{BB962C8B-B14F-4D97-AF65-F5344CB8AC3E}">
        <p14:creationId xmlns:p14="http://schemas.microsoft.com/office/powerpoint/2010/main" val="335554619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57200" y="2408238"/>
            <a:ext cx="112776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Ms. Quinones told us about recent training Uvalde teachers received to help the children when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they return to school.</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71035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F12DEC53-E44E-3B59-2F7C-75619E92A2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4347" y="705684"/>
            <a:ext cx="7460974" cy="5595731"/>
          </a:xfrm>
          <a:prstGeom prst="rect">
            <a:avLst/>
          </a:prstGeom>
        </p:spPr>
      </p:pic>
    </p:spTree>
    <p:extLst>
      <p:ext uri="{BB962C8B-B14F-4D97-AF65-F5344CB8AC3E}">
        <p14:creationId xmlns:p14="http://schemas.microsoft.com/office/powerpoint/2010/main" val="215643934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4812" y="3704038"/>
            <a:ext cx="11674288"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She explained the initiative that focuses on meeting the social and emotional needs of students, asking them to talk about something positive that has happened recently with teachers being trained on how to cheer</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 up students as needed.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0959478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57200" y="3837388"/>
            <a:ext cx="11277600" cy="2387600"/>
          </a:xfrm>
        </p:spPr>
        <p:txBody>
          <a:bodyPr>
            <a:normAutofit/>
          </a:bodyPr>
          <a:lstStyle/>
          <a:p>
            <a:pPr algn="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4E429B08-BE13-F0A7-8B54-64A8086C1C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86200" y="0"/>
            <a:ext cx="6781800" cy="6858000"/>
          </a:xfrm>
          <a:prstGeom prst="rect">
            <a:avLst/>
          </a:prstGeom>
        </p:spPr>
      </p:pic>
    </p:spTree>
    <p:extLst>
      <p:ext uri="{BB962C8B-B14F-4D97-AF65-F5344CB8AC3E}">
        <p14:creationId xmlns:p14="http://schemas.microsoft.com/office/powerpoint/2010/main" val="145062229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579344" y="2980138"/>
            <a:ext cx="112776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thank Ms. Quinones and the other teachers who gave of their time as volunteers to help our community event. Here are photos of additional volunteers and event set-up.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4341571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C54474BB-B0ED-1985-034F-990E153470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1769" y="206479"/>
            <a:ext cx="8632080" cy="6474060"/>
          </a:xfrm>
          <a:prstGeom prst="rect">
            <a:avLst/>
          </a:prstGeom>
        </p:spPr>
      </p:pic>
    </p:spTree>
    <p:extLst>
      <p:ext uri="{BB962C8B-B14F-4D97-AF65-F5344CB8AC3E}">
        <p14:creationId xmlns:p14="http://schemas.microsoft.com/office/powerpoint/2010/main" val="144995218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38B320C3-FB5E-CC7B-8031-BC0DC5F51F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0440" y="206479"/>
            <a:ext cx="8613917" cy="6460438"/>
          </a:xfrm>
          <a:prstGeom prst="rect">
            <a:avLst/>
          </a:prstGeom>
        </p:spPr>
      </p:pic>
    </p:spTree>
    <p:extLst>
      <p:ext uri="{BB962C8B-B14F-4D97-AF65-F5344CB8AC3E}">
        <p14:creationId xmlns:p14="http://schemas.microsoft.com/office/powerpoint/2010/main" val="330983458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402063-E8E3-0C23-ABC2-4220810C4B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1769" y="235976"/>
            <a:ext cx="8602582" cy="6451936"/>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3456497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6AE47CCA-83BF-AD8F-7FED-051F0A8063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9928" y="206479"/>
            <a:ext cx="8613917" cy="6460438"/>
          </a:xfrm>
          <a:prstGeom prst="rect">
            <a:avLst/>
          </a:prstGeom>
        </p:spPr>
      </p:pic>
    </p:spTree>
    <p:extLst>
      <p:ext uri="{BB962C8B-B14F-4D97-AF65-F5344CB8AC3E}">
        <p14:creationId xmlns:p14="http://schemas.microsoft.com/office/powerpoint/2010/main" val="2672710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2854059"/>
            <a:ext cx="9144000"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3271727" y="5477675"/>
            <a:ext cx="9144000" cy="546607"/>
          </a:xfrm>
        </p:spPr>
        <p:txBody>
          <a:bodyPr/>
          <a:lstStyle/>
          <a:p>
            <a:r>
              <a:rPr lang="en-US" dirty="0">
                <a:latin typeface="Segoe UI Light" panose="020B0502040204020203" pitchFamily="34" charset="0"/>
                <a:cs typeface="Segoe UI Light" panose="020B0502040204020203" pitchFamily="34" charset="0"/>
              </a:rPr>
              <a:t>Janet</a:t>
            </a:r>
            <a:r>
              <a:rPr lang="en-US">
                <a:latin typeface="Segoe UI Light" panose="020B0502040204020203" pitchFamily="34" charset="0"/>
                <a:cs typeface="Segoe UI Light" panose="020B0502040204020203" pitchFamily="34" charset="0"/>
              </a:rPr>
              <a:t>, Judi </a:t>
            </a:r>
            <a:r>
              <a:rPr lang="en-US" dirty="0">
                <a:latin typeface="Segoe UI Light" panose="020B0502040204020203" pitchFamily="34" charset="0"/>
                <a:cs typeface="Segoe UI Light" panose="020B0502040204020203" pitchFamily="34" charset="0"/>
              </a:rPr>
              <a:t>and Lynn take a breath after a long day of set-up.</a:t>
            </a:r>
          </a:p>
        </p:txBody>
      </p:sp>
      <p:pic>
        <p:nvPicPr>
          <p:cNvPr id="7" name="Picture 6">
            <a:extLst>
              <a:ext uri="{FF2B5EF4-FFF2-40B4-BE49-F238E27FC236}">
                <a16:creationId xmlns:a16="http://schemas.microsoft.com/office/drawing/2014/main" id="{BFC4C5D1-C3B4-CADB-D0B1-086718E234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65856" y="188260"/>
            <a:ext cx="8785412" cy="4908177"/>
          </a:xfrm>
          <a:prstGeom prst="rect">
            <a:avLst/>
          </a:prstGeom>
        </p:spPr>
      </p:pic>
    </p:spTree>
    <p:extLst>
      <p:ext uri="{BB962C8B-B14F-4D97-AF65-F5344CB8AC3E}">
        <p14:creationId xmlns:p14="http://schemas.microsoft.com/office/powerpoint/2010/main" val="32748392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36035" y="2752381"/>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Janet Treemarki holds the sign that will be displayed explaining the cookie table tradition, a new tradition</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for many in Uvalde.</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2099493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EA6C08FE-25ED-627C-009C-19851C14C1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9175" y="0"/>
            <a:ext cx="6020307" cy="6858000"/>
          </a:xfrm>
          <a:prstGeom prst="rect">
            <a:avLst/>
          </a:prstGeom>
        </p:spPr>
      </p:pic>
    </p:spTree>
    <p:extLst>
      <p:ext uri="{BB962C8B-B14F-4D97-AF65-F5344CB8AC3E}">
        <p14:creationId xmlns:p14="http://schemas.microsoft.com/office/powerpoint/2010/main" val="2881545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BE5C911-2BA0-75A2-6D28-16F40A9D72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9932" y="437316"/>
            <a:ext cx="7915965" cy="5936974"/>
          </a:xfrm>
          <a:prstGeom prst="rect">
            <a:avLst/>
          </a:prstGeom>
        </p:spPr>
      </p:pic>
    </p:spTree>
    <p:extLst>
      <p:ext uri="{BB962C8B-B14F-4D97-AF65-F5344CB8AC3E}">
        <p14:creationId xmlns:p14="http://schemas.microsoft.com/office/powerpoint/2010/main" val="415741122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241755" y="4078574"/>
            <a:ext cx="9671624"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Cookies were trayed at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Sacred Heart. Those requiring refrigeration were shuttled to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St. Philip’s Episcopal where they were stored. The temperature in Uvalde reached a high of 104°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on Saturday and we needed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to safeguard the cookies.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707616" y="3616612"/>
            <a:ext cx="9144000" cy="1655762"/>
          </a:xfrm>
        </p:spPr>
        <p:txBody>
          <a:bodyPr/>
          <a:lstStyle/>
          <a:p>
            <a:endParaRPr lang="en-US" dirty="0"/>
          </a:p>
        </p:txBody>
      </p:sp>
    </p:spTree>
    <p:extLst>
      <p:ext uri="{BB962C8B-B14F-4D97-AF65-F5344CB8AC3E}">
        <p14:creationId xmlns:p14="http://schemas.microsoft.com/office/powerpoint/2010/main" val="319423365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9657" y="3602038"/>
            <a:ext cx="11872685"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Volunteers separated and trayed the 1,400 dozen cookies for the Sunday Community event, Monday’s Uvalde Memorial Hospital cookie table and  Monday’s deliveries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around Uvalde.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8342321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687627" y="399877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Another community event had been held in Uvalde after the tragedy. We used it as a gauge. It was a two-day event featuring prepared foods and it attracted 1,000 people over the course of a two-day weekend event.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0540572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332192" y="3602038"/>
            <a:ext cx="11527615"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With Sunday, June 26 being an open-community event, we opted to prepare for up to 750 people to attend. It was time to see how well we did with our calculations. With a cookie table, we never want to run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short on cookies.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65910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983226" y="2312644"/>
            <a:ext cx="10225548"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local newspaper, the Uvalde Leader-News, published two advance stories on the WCTC’s community event.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3759811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7EB004C-5A21-8019-98ED-51DDCC0B02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0528" y="184043"/>
            <a:ext cx="8639175" cy="1323975"/>
          </a:xfrm>
          <a:prstGeom prst="rect">
            <a:avLst/>
          </a:prstGeom>
        </p:spPr>
      </p:pic>
      <p:pic>
        <p:nvPicPr>
          <p:cNvPr id="8" name="Picture 7">
            <a:extLst>
              <a:ext uri="{FF2B5EF4-FFF2-40B4-BE49-F238E27FC236}">
                <a16:creationId xmlns:a16="http://schemas.microsoft.com/office/drawing/2014/main" id="{F8F259D3-61E8-6552-B5F1-BB51CE3A3A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250" y="1318366"/>
            <a:ext cx="8953500" cy="2381250"/>
          </a:xfrm>
          <a:prstGeom prst="rect">
            <a:avLst/>
          </a:prstGeom>
        </p:spPr>
      </p:pic>
      <p:pic>
        <p:nvPicPr>
          <p:cNvPr id="10" name="Picture 9">
            <a:extLst>
              <a:ext uri="{FF2B5EF4-FFF2-40B4-BE49-F238E27FC236}">
                <a16:creationId xmlns:a16="http://schemas.microsoft.com/office/drawing/2014/main" id="{5042DBBA-B9A0-D6A1-8C5C-F0E56E86D3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85925" y="3649615"/>
            <a:ext cx="8934450" cy="2571750"/>
          </a:xfrm>
          <a:prstGeom prst="rect">
            <a:avLst/>
          </a:prstGeom>
        </p:spPr>
      </p:pic>
    </p:spTree>
    <p:extLst>
      <p:ext uri="{BB962C8B-B14F-4D97-AF65-F5344CB8AC3E}">
        <p14:creationId xmlns:p14="http://schemas.microsoft.com/office/powerpoint/2010/main" val="383780671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54942" y="34290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City of Uvalde, The Uvalde of Chamber and others posted our event on their websites. Sacred Heart Church put a notice in their Sunday bulletin. We did our best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to spread the word.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5662724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2854059"/>
            <a:ext cx="9144000"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112803"/>
            <a:ext cx="9144000" cy="1655762"/>
          </a:xfrm>
        </p:spPr>
        <p:txBody>
          <a:bodyPr/>
          <a:lstStyle/>
          <a:p>
            <a:endParaRPr lang="en-US" dirty="0"/>
          </a:p>
        </p:txBody>
      </p:sp>
      <p:pic>
        <p:nvPicPr>
          <p:cNvPr id="7" name="Picture 6">
            <a:extLst>
              <a:ext uri="{FF2B5EF4-FFF2-40B4-BE49-F238E27FC236}">
                <a16:creationId xmlns:a16="http://schemas.microsoft.com/office/drawing/2014/main" id="{ED37E059-A1CB-21BF-5202-42FA6CD06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
        <p:nvSpPr>
          <p:cNvPr id="8" name="Arrow: Left 7">
            <a:extLst>
              <a:ext uri="{FF2B5EF4-FFF2-40B4-BE49-F238E27FC236}">
                <a16:creationId xmlns:a16="http://schemas.microsoft.com/office/drawing/2014/main" id="{71AA8ECF-A37D-8739-FCB2-F2A2EEE3F71A}"/>
              </a:ext>
            </a:extLst>
          </p:cNvPr>
          <p:cNvSpPr/>
          <p:nvPr/>
        </p:nvSpPr>
        <p:spPr>
          <a:xfrm>
            <a:off x="8854339" y="2524962"/>
            <a:ext cx="820271" cy="54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267150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2854059"/>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had an outstanding team of volunteers in place who labored all day Saturday to get things ready for Sunday’s Community event.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112803"/>
            <a:ext cx="9144000" cy="1655762"/>
          </a:xfrm>
        </p:spPr>
        <p:txBody>
          <a:bodyPr/>
          <a:lstStyle/>
          <a:p>
            <a:endParaRPr lang="en-US" dirty="0"/>
          </a:p>
        </p:txBody>
      </p:sp>
    </p:spTree>
    <p:extLst>
      <p:ext uri="{BB962C8B-B14F-4D97-AF65-F5344CB8AC3E}">
        <p14:creationId xmlns:p14="http://schemas.microsoft.com/office/powerpoint/2010/main" val="63857742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2854059"/>
            <a:ext cx="9144000"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112803"/>
            <a:ext cx="9144000" cy="1655762"/>
          </a:xfrm>
        </p:spPr>
        <p:txBody>
          <a:bodyPr/>
          <a:lstStyle/>
          <a:p>
            <a:endParaRPr lang="en-US" dirty="0"/>
          </a:p>
        </p:txBody>
      </p:sp>
      <p:pic>
        <p:nvPicPr>
          <p:cNvPr id="6" name="Picture 5">
            <a:extLst>
              <a:ext uri="{FF2B5EF4-FFF2-40B4-BE49-F238E27FC236}">
                <a16:creationId xmlns:a16="http://schemas.microsoft.com/office/drawing/2014/main" id="{DE505965-5E4F-CA0C-05E8-F2C06AEB7F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1421" y="993913"/>
            <a:ext cx="11546421" cy="5455266"/>
          </a:xfrm>
          <a:prstGeom prst="rect">
            <a:avLst/>
          </a:prstGeom>
        </p:spPr>
      </p:pic>
    </p:spTree>
    <p:extLst>
      <p:ext uri="{BB962C8B-B14F-4D97-AF65-F5344CB8AC3E}">
        <p14:creationId xmlns:p14="http://schemas.microsoft.com/office/powerpoint/2010/main" val="2249727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6" name="Picture 5">
            <a:extLst>
              <a:ext uri="{FF2B5EF4-FFF2-40B4-BE49-F238E27FC236}">
                <a16:creationId xmlns:a16="http://schemas.microsoft.com/office/drawing/2014/main" id="{8C712538-B056-8465-5BA1-F1059B839B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2213" y="571733"/>
            <a:ext cx="11941210" cy="5727467"/>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6652903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392330" y="204172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A toast to hosting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 peach”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of a great event for the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Uvalde community..</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112803"/>
            <a:ext cx="9144000" cy="1655762"/>
          </a:xfrm>
        </p:spPr>
        <p:txBody>
          <a:bodyPr/>
          <a:lstStyle/>
          <a:p>
            <a:endParaRPr lang="en-US" dirty="0"/>
          </a:p>
        </p:txBody>
      </p:sp>
    </p:spTree>
    <p:extLst>
      <p:ext uri="{BB962C8B-B14F-4D97-AF65-F5344CB8AC3E}">
        <p14:creationId xmlns:p14="http://schemas.microsoft.com/office/powerpoint/2010/main" val="396695036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2854059"/>
            <a:ext cx="9144000"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112803"/>
            <a:ext cx="9144000" cy="1655762"/>
          </a:xfrm>
        </p:spPr>
        <p:txBody>
          <a:bodyPr/>
          <a:lstStyle/>
          <a:p>
            <a:endParaRPr lang="en-US" dirty="0"/>
          </a:p>
        </p:txBody>
      </p:sp>
      <p:pic>
        <p:nvPicPr>
          <p:cNvPr id="7" name="Picture 6">
            <a:extLst>
              <a:ext uri="{FF2B5EF4-FFF2-40B4-BE49-F238E27FC236}">
                <a16:creationId xmlns:a16="http://schemas.microsoft.com/office/drawing/2014/main" id="{29F877F7-33BB-BDD7-3F48-34ADBF9D31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3396" y="0"/>
            <a:ext cx="5143500" cy="6858000"/>
          </a:xfrm>
          <a:prstGeom prst="rect">
            <a:avLst/>
          </a:prstGeom>
        </p:spPr>
      </p:pic>
    </p:spTree>
    <p:extLst>
      <p:ext uri="{BB962C8B-B14F-4D97-AF65-F5344CB8AC3E}">
        <p14:creationId xmlns:p14="http://schemas.microsoft.com/office/powerpoint/2010/main" val="319289053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2854059"/>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Plans were made. The community was invited. It was time to see how our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“cookie table” event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would be received.</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112803"/>
            <a:ext cx="9144000" cy="1655762"/>
          </a:xfrm>
        </p:spPr>
        <p:txBody>
          <a:bodyPr/>
          <a:lstStyle/>
          <a:p>
            <a:endParaRPr lang="en-US" dirty="0"/>
          </a:p>
        </p:txBody>
      </p:sp>
    </p:spTree>
    <p:extLst>
      <p:ext uri="{BB962C8B-B14F-4D97-AF65-F5344CB8AC3E}">
        <p14:creationId xmlns:p14="http://schemas.microsoft.com/office/powerpoint/2010/main" val="406576474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Sunday’s Cookie Table Event</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for the Uvalde Community</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June 26, 2022</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375259971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348935" y="38862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It just so happened that as Judi called Sacred Heart to make arrangements to hold the WCTC event there, another generous soul named Mike Abad had also called wanting to do something for the Uvalde community.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10528" y="1603776"/>
            <a:ext cx="9144000" cy="1655762"/>
          </a:xfrm>
        </p:spPr>
        <p:txBody>
          <a:bodyPr/>
          <a:lstStyle/>
          <a:p>
            <a:endParaRPr lang="en-US" dirty="0"/>
          </a:p>
        </p:txBody>
      </p:sp>
    </p:spTree>
    <p:extLst>
      <p:ext uri="{BB962C8B-B14F-4D97-AF65-F5344CB8AC3E}">
        <p14:creationId xmlns:p14="http://schemas.microsoft.com/office/powerpoint/2010/main" val="123220414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348935" y="38862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Mike Abad owns Bar Ludivine in San Antonio, a French-inspired space. Mike teamed up with Judi to plan a wonderful day and arranged to have several activities that complemented ours.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10528" y="1603776"/>
            <a:ext cx="9144000" cy="1655762"/>
          </a:xfrm>
        </p:spPr>
        <p:txBody>
          <a:bodyPr/>
          <a:lstStyle/>
          <a:p>
            <a:endParaRPr lang="en-US" dirty="0"/>
          </a:p>
        </p:txBody>
      </p:sp>
    </p:spTree>
    <p:extLst>
      <p:ext uri="{BB962C8B-B14F-4D97-AF65-F5344CB8AC3E}">
        <p14:creationId xmlns:p14="http://schemas.microsoft.com/office/powerpoint/2010/main" val="168150314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3448423" y="5025838"/>
            <a:ext cx="8743577" cy="1655762"/>
          </a:xfrm>
        </p:spPr>
        <p:txBody>
          <a:bodyPr>
            <a:normAutofit/>
          </a:bodyPr>
          <a:lstStyle/>
          <a:p>
            <a:pPr algn="l">
              <a:spcBef>
                <a:spcPts val="0"/>
              </a:spcBef>
            </a:pPr>
            <a:r>
              <a:rPr lang="en-US" b="1" dirty="0">
                <a:latin typeface="Segoe UI Light" panose="020B0502040204020203" pitchFamily="34" charset="0"/>
                <a:cs typeface="Segoe UI Light" panose="020B0502040204020203" pitchFamily="34" charset="0"/>
              </a:rPr>
              <a:t>Mike Abad, Proprietor of Bar Ludivine in San Antonio teamed up with WCTC to make the day a success, full of many activities.  Mike’s Mom, Pauline, says Mike has been a Steeler fan since </a:t>
            </a:r>
          </a:p>
          <a:p>
            <a:pPr algn="l">
              <a:spcBef>
                <a:spcPts val="0"/>
              </a:spcBef>
            </a:pPr>
            <a:r>
              <a:rPr lang="en-US" b="1" dirty="0">
                <a:latin typeface="Segoe UI Light" panose="020B0502040204020203" pitchFamily="34" charset="0"/>
                <a:cs typeface="Segoe UI Light" panose="020B0502040204020203" pitchFamily="34" charset="0"/>
              </a:rPr>
              <a:t>he was a child. Coincidence? We think not.</a:t>
            </a:r>
          </a:p>
        </p:txBody>
      </p:sp>
      <p:pic>
        <p:nvPicPr>
          <p:cNvPr id="6" name="Picture 5">
            <a:extLst>
              <a:ext uri="{FF2B5EF4-FFF2-40B4-BE49-F238E27FC236}">
                <a16:creationId xmlns:a16="http://schemas.microsoft.com/office/drawing/2014/main" id="{BE59CCAA-77B8-6C75-D024-743C92EB21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17260" y="176400"/>
            <a:ext cx="8223233" cy="4625569"/>
          </a:xfrm>
          <a:prstGeom prst="rect">
            <a:avLst/>
          </a:prstGeom>
        </p:spPr>
      </p:pic>
      <p:pic>
        <p:nvPicPr>
          <p:cNvPr id="5" name="Picture 4">
            <a:extLst>
              <a:ext uri="{FF2B5EF4-FFF2-40B4-BE49-F238E27FC236}">
                <a16:creationId xmlns:a16="http://schemas.microsoft.com/office/drawing/2014/main" id="{46F8879B-9F6E-1646-6C89-2E6C912DD2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29253" y="5892587"/>
            <a:ext cx="652646" cy="652646"/>
          </a:xfrm>
          <a:prstGeom prst="rect">
            <a:avLst/>
          </a:prstGeom>
        </p:spPr>
      </p:pic>
    </p:spTree>
    <p:extLst>
      <p:ext uri="{BB962C8B-B14F-4D97-AF65-F5344CB8AC3E}">
        <p14:creationId xmlns:p14="http://schemas.microsoft.com/office/powerpoint/2010/main" val="407598992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900954" y="2358237"/>
            <a:ext cx="10631653"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Uvalde Community had the opportunity to interact with grief counselors and learn about available grief resources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2444915" y="1284282"/>
            <a:ext cx="8287657" cy="1655762"/>
          </a:xfrm>
        </p:spPr>
        <p:txBody>
          <a:bodyPr/>
          <a:lstStyle/>
          <a:p>
            <a:endParaRPr lang="en-US" dirty="0"/>
          </a:p>
        </p:txBody>
      </p:sp>
    </p:spTree>
    <p:extLst>
      <p:ext uri="{BB962C8B-B14F-4D97-AF65-F5344CB8AC3E}">
        <p14:creationId xmlns:p14="http://schemas.microsoft.com/office/powerpoint/2010/main" val="405360134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886168B7-6265-F451-1FF4-600F9A2B2D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38550" y="276225"/>
            <a:ext cx="7639050" cy="6305550"/>
          </a:xfrm>
          <a:prstGeom prst="rect">
            <a:avLst/>
          </a:prstGeom>
        </p:spPr>
      </p:pic>
    </p:spTree>
    <p:extLst>
      <p:ext uri="{BB962C8B-B14F-4D97-AF65-F5344CB8AC3E}">
        <p14:creationId xmlns:p14="http://schemas.microsoft.com/office/powerpoint/2010/main" val="416434936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7A0F4F9-F396-EDD2-7A4D-F4313C79FB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59200" y="1502729"/>
            <a:ext cx="7350222" cy="4523194"/>
          </a:xfrm>
          <a:prstGeom prst="rect">
            <a:avLst/>
          </a:prstGeom>
        </p:spPr>
      </p:pic>
    </p:spTree>
    <p:extLst>
      <p:ext uri="{BB962C8B-B14F-4D97-AF65-F5344CB8AC3E}">
        <p14:creationId xmlns:p14="http://schemas.microsoft.com/office/powerpoint/2010/main" val="2044809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119086" y="28702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Sacred Heart Church where many of the shooting victims’ funerals were held was receptive to letting us have use of their banquet hall for a community event.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1997977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313765" y="2042319"/>
            <a:ext cx="1156447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local Humane Society was on hand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so the community could see and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pet adorable comfort dogs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238307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29491A90-7967-6A49-6F12-AA4D19BF42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6844307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A6BA1D34-2A5C-D798-E2B1-C4A40EC508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1998" cy="6857999"/>
          </a:xfrm>
          <a:prstGeom prst="rect">
            <a:avLst/>
          </a:prstGeom>
        </p:spPr>
      </p:pic>
    </p:spTree>
    <p:extLst>
      <p:ext uri="{BB962C8B-B14F-4D97-AF65-F5344CB8AC3E}">
        <p14:creationId xmlns:p14="http://schemas.microsoft.com/office/powerpoint/2010/main" val="79677319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normAutofit fontScale="90000"/>
          </a:bodyPr>
          <a:lstStyle/>
          <a:p>
            <a:pPr algn="r"/>
            <a:r>
              <a:rPr lang="en-US" dirty="0">
                <a:latin typeface="Segoe UI Light" panose="020B0502040204020203" pitchFamily="34" charset="0"/>
                <a:cs typeface="Segoe UI Light" panose="020B0502040204020203" pitchFamily="34" charset="0"/>
              </a:rPr>
              <a:t>Martie Kokotaljo provided beautiful, soulful music for several hours.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2790939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193CF006-14E8-3F7A-3ADB-9B56504F4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06102189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2305F0F-E317-C48C-7048-5DBF8949CC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1514" y="0"/>
            <a:ext cx="5956872" cy="6858000"/>
          </a:xfrm>
          <a:prstGeom prst="rect">
            <a:avLst/>
          </a:prstGeom>
        </p:spPr>
      </p:pic>
    </p:spTree>
    <p:extLst>
      <p:ext uri="{BB962C8B-B14F-4D97-AF65-F5344CB8AC3E}">
        <p14:creationId xmlns:p14="http://schemas.microsoft.com/office/powerpoint/2010/main" val="43442986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24000" y="16002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There were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grilled fajitas available for guests to enjoy.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9202112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A958D58-9F6B-F5AE-2057-7A85787C5E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6" y="0"/>
            <a:ext cx="12192001" cy="6858000"/>
          </a:xfrm>
          <a:prstGeom prst="rect">
            <a:avLst/>
          </a:prstGeom>
        </p:spPr>
      </p:pic>
    </p:spTree>
    <p:extLst>
      <p:ext uri="{BB962C8B-B14F-4D97-AF65-F5344CB8AC3E}">
        <p14:creationId xmlns:p14="http://schemas.microsoft.com/office/powerpoint/2010/main" val="300949320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C5882F8-FFBB-117F-B1B1-16CC9DA153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021184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A0EBEE8E-112E-644C-A3D3-3C44B531AA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5435" y="0"/>
            <a:ext cx="10416988" cy="6862956"/>
          </a:xfrm>
          <a:prstGeom prst="rect">
            <a:avLst/>
          </a:prstGeom>
        </p:spPr>
      </p:pic>
    </p:spTree>
    <p:extLst>
      <p:ext uri="{BB962C8B-B14F-4D97-AF65-F5344CB8AC3E}">
        <p14:creationId xmlns:p14="http://schemas.microsoft.com/office/powerpoint/2010/main" val="644645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E456E55C-E868-7386-E4EA-E8CF7A5134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2215" y="430223"/>
            <a:ext cx="8154295" cy="6115721"/>
          </a:xfrm>
          <a:prstGeom prst="rect">
            <a:avLst/>
          </a:prstGeom>
        </p:spPr>
      </p:pic>
    </p:spTree>
    <p:extLst>
      <p:ext uri="{BB962C8B-B14F-4D97-AF65-F5344CB8AC3E}">
        <p14:creationId xmlns:p14="http://schemas.microsoft.com/office/powerpoint/2010/main" val="139542218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52600" y="17863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Alice Sanchez treated children to snow cones and they could put their own flavors on them.</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771407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6" name="Picture 5">
            <a:extLst>
              <a:ext uri="{FF2B5EF4-FFF2-40B4-BE49-F238E27FC236}">
                <a16:creationId xmlns:a16="http://schemas.microsoft.com/office/drawing/2014/main" id="{A21105D2-D93E-1353-3201-F6C350A0C60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78" y="26897"/>
            <a:ext cx="12144183" cy="6831103"/>
          </a:xfrm>
          <a:prstGeom prst="rect">
            <a:avLst/>
          </a:prstGeom>
        </p:spPr>
      </p:pic>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3267764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037A4BB-BDBD-07BD-C75C-13915CF4A9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33" y="-1"/>
            <a:ext cx="12207961" cy="6858001"/>
          </a:xfrm>
          <a:prstGeom prst="rect">
            <a:avLst/>
          </a:prstGeom>
        </p:spPr>
      </p:pic>
    </p:spTree>
    <p:extLst>
      <p:ext uri="{BB962C8B-B14F-4D97-AF65-F5344CB8AC3E}">
        <p14:creationId xmlns:p14="http://schemas.microsoft.com/office/powerpoint/2010/main" val="283255702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F01A66B8-D84F-6C89-26CF-80B9F42218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8545" y="1"/>
            <a:ext cx="9144000" cy="6872288"/>
          </a:xfrm>
          <a:prstGeom prst="rect">
            <a:avLst/>
          </a:prstGeom>
        </p:spPr>
      </p:pic>
    </p:spTree>
    <p:extLst>
      <p:ext uri="{BB962C8B-B14F-4D97-AF65-F5344CB8AC3E}">
        <p14:creationId xmlns:p14="http://schemas.microsoft.com/office/powerpoint/2010/main" val="99395850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882028" y="3552037"/>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Our cookie table for the Uvalde community was 48 feet in length, designed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with simplicity in mind,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intended to reflect the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innocence of children.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3778375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956572" y="16002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table featured white linens, fresh flowers and twenty-one rose petal bears.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7734821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CD726107-571F-EAF5-1E70-525AEF1715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77" t="-113"/>
          <a:stretch/>
        </p:blipFill>
        <p:spPr>
          <a:xfrm>
            <a:off x="4013200" y="109537"/>
            <a:ext cx="5702300" cy="6561348"/>
          </a:xfrm>
          <a:prstGeom prst="rect">
            <a:avLst/>
          </a:prstGeom>
        </p:spPr>
      </p:pic>
    </p:spTree>
    <p:extLst>
      <p:ext uri="{BB962C8B-B14F-4D97-AF65-F5344CB8AC3E}">
        <p14:creationId xmlns:p14="http://schemas.microsoft.com/office/powerpoint/2010/main" val="1914699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948355" y="17863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wanted to minimize decorations and highlight the cookies sent as our gift to the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Uvalde community.</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458247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51105" y="2042319"/>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From the time the event started, the Uvalde community formed a line that stretched out the door.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502168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961321" y="2112163"/>
            <a:ext cx="9144000"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2247900" y="1003300"/>
            <a:ext cx="9144000" cy="3975100"/>
          </a:xfrm>
        </p:spPr>
        <p:txBody>
          <a:bodyPr>
            <a:noAutofit/>
          </a:bodyPr>
          <a:lstStyle/>
          <a:p>
            <a:pPr algn="r"/>
            <a:r>
              <a:rPr lang="en-US" sz="5400" dirty="0">
                <a:latin typeface="Segoe UI Light" panose="020B0502040204020203" pitchFamily="34" charset="0"/>
                <a:cs typeface="Segoe UI Light" panose="020B0502040204020203" pitchFamily="34" charset="0"/>
              </a:rPr>
              <a:t>The following images show guests lined up by the </a:t>
            </a:r>
          </a:p>
          <a:p>
            <a:pPr algn="r"/>
            <a:r>
              <a:rPr lang="en-US" sz="5400" dirty="0">
                <a:latin typeface="Segoe UI Light" panose="020B0502040204020203" pitchFamily="34" charset="0"/>
                <a:cs typeface="Segoe UI Light" panose="020B0502040204020203" pitchFamily="34" charset="0"/>
              </a:rPr>
              <a:t>memorial set up outside of  </a:t>
            </a:r>
          </a:p>
          <a:p>
            <a:pPr algn="r"/>
            <a:r>
              <a:rPr lang="en-US" sz="5400" dirty="0">
                <a:latin typeface="Segoe UI Light" panose="020B0502040204020203" pitchFamily="34" charset="0"/>
                <a:cs typeface="Segoe UI Light" panose="020B0502040204020203" pitchFamily="34" charset="0"/>
              </a:rPr>
              <a:t>Sacred Heart Church and inside of the banquet hall.</a:t>
            </a:r>
          </a:p>
        </p:txBody>
      </p:sp>
    </p:spTree>
    <p:extLst>
      <p:ext uri="{BB962C8B-B14F-4D97-AF65-F5344CB8AC3E}">
        <p14:creationId xmlns:p14="http://schemas.microsoft.com/office/powerpoint/2010/main" val="2085348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331120" y="3803084"/>
            <a:ext cx="9144000" cy="2387600"/>
          </a:xfrm>
        </p:spPr>
        <p:txBody>
          <a:bodyPr>
            <a:noAutofit/>
          </a:bodyPr>
          <a:lstStyle/>
          <a:p>
            <a:pPr algn="r"/>
            <a:r>
              <a:rPr lang="en-US" sz="4800" dirty="0">
                <a:latin typeface="Segoe UI Light" panose="020B0502040204020203" pitchFamily="34" charset="0"/>
                <a:cs typeface="Segoe UI Light" panose="020B0502040204020203" pitchFamily="34" charset="0"/>
              </a:rPr>
              <a:t>Always resourceful, until Judi could get into the banquet hall on a weekday, she took photos through the window so we could see what it looked like. Anxious to order supplies, we tried guessing the  table length for linens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based on the photo. </a:t>
            </a:r>
            <a:endParaRPr lang="en-US" sz="4800"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24000" y="4291152"/>
            <a:ext cx="9144000" cy="1655762"/>
          </a:xfrm>
        </p:spPr>
        <p:txBody>
          <a:bodyPr/>
          <a:lstStyle/>
          <a:p>
            <a:endParaRPr lang="en-US" dirty="0"/>
          </a:p>
        </p:txBody>
      </p:sp>
    </p:spTree>
    <p:extLst>
      <p:ext uri="{BB962C8B-B14F-4D97-AF65-F5344CB8AC3E}">
        <p14:creationId xmlns:p14="http://schemas.microsoft.com/office/powerpoint/2010/main" val="386340822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3703638"/>
            <a:ext cx="9144000" cy="2387600"/>
          </a:xfrm>
        </p:spPr>
        <p:txBody>
          <a:bodyPr>
            <a:normAutofit/>
          </a:bodyPr>
          <a:lstStyle/>
          <a:p>
            <a:pPr algn="r"/>
            <a:r>
              <a:rPr lang="en-US" dirty="0">
                <a:latin typeface="Segoe UI Light" panose="020B0502040204020203" pitchFamily="34" charset="0"/>
                <a:cs typeface="Segoe UI Light" panose="020B0502040204020203" pitchFamily="34" charset="0"/>
              </a:rPr>
              <a: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17BB218-3012-0587-F033-9155C29399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0791" y="0"/>
            <a:ext cx="9984319" cy="6858000"/>
          </a:xfrm>
          <a:prstGeom prst="rect">
            <a:avLst/>
          </a:prstGeom>
        </p:spPr>
      </p:pic>
    </p:spTree>
    <p:extLst>
      <p:ext uri="{BB962C8B-B14F-4D97-AF65-F5344CB8AC3E}">
        <p14:creationId xmlns:p14="http://schemas.microsoft.com/office/powerpoint/2010/main" val="172210023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3703638"/>
            <a:ext cx="9144000" cy="2387600"/>
          </a:xfrm>
        </p:spPr>
        <p:txBody>
          <a:bodyPr>
            <a:normAutofit/>
          </a:bodyPr>
          <a:lstStyle/>
          <a:p>
            <a:pPr algn="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6" name="Picture 5">
            <a:extLst>
              <a:ext uri="{FF2B5EF4-FFF2-40B4-BE49-F238E27FC236}">
                <a16:creationId xmlns:a16="http://schemas.microsoft.com/office/drawing/2014/main" id="{825CAC5A-F6D2-BC33-5C0B-EF129FFD0B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29" y="0"/>
            <a:ext cx="12191998" cy="6857999"/>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4754501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961321" y="2112163"/>
            <a:ext cx="9144000"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2102970" y="927847"/>
            <a:ext cx="9144000" cy="3975100"/>
          </a:xfrm>
        </p:spPr>
        <p:txBody>
          <a:bodyPr>
            <a:noAutofit/>
          </a:bodyPr>
          <a:lstStyle/>
          <a:p>
            <a:pPr algn="r"/>
            <a:r>
              <a:rPr lang="en-US" sz="5400" dirty="0">
                <a:latin typeface="Segoe UI Light" panose="020B0502040204020203" pitchFamily="34" charset="0"/>
                <a:cs typeface="Segoe UI Light" panose="020B0502040204020203" pitchFamily="34" charset="0"/>
              </a:rPr>
              <a:t>As guests started through the line, they were able to take a plate and napkin, a card with  explanation of the cookie table tradition and a pair of mini-bamboo tongs to pick up cookies. </a:t>
            </a:r>
          </a:p>
        </p:txBody>
      </p:sp>
    </p:spTree>
    <p:extLst>
      <p:ext uri="{BB962C8B-B14F-4D97-AF65-F5344CB8AC3E}">
        <p14:creationId xmlns:p14="http://schemas.microsoft.com/office/powerpoint/2010/main" val="378646646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8C4A25A-91E4-7EB1-DA37-233163F044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6373"/>
            <a:ext cx="12192000" cy="6365253"/>
          </a:xfrm>
          <a:prstGeom prst="rect">
            <a:avLst/>
          </a:prstGeom>
        </p:spPr>
      </p:pic>
      <p:sp>
        <p:nvSpPr>
          <p:cNvPr id="5" name="Arrow: Up 4">
            <a:extLst>
              <a:ext uri="{FF2B5EF4-FFF2-40B4-BE49-F238E27FC236}">
                <a16:creationId xmlns:a16="http://schemas.microsoft.com/office/drawing/2014/main" id="{8BFAA3BC-A36D-059F-5431-97D787CE1506}"/>
              </a:ext>
            </a:extLst>
          </p:cNvPr>
          <p:cNvSpPr/>
          <p:nvPr/>
        </p:nvSpPr>
        <p:spPr>
          <a:xfrm rot="13173925">
            <a:off x="2603935" y="308262"/>
            <a:ext cx="703136" cy="752214"/>
          </a:xfrm>
          <a:prstGeom prst="upArrow">
            <a:avLst/>
          </a:prstGeom>
          <a:solidFill>
            <a:srgbClr val="E757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2420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title"/>
          </p:nvPr>
        </p:nvSpPr>
        <p:spPr/>
        <p:txBody>
          <a:bodyPr>
            <a:normAutofit/>
          </a:bodyPr>
          <a:lstStyle/>
          <a:p>
            <a:pPr algn="r"/>
            <a:r>
              <a:rPr lang="en-US" dirty="0">
                <a:latin typeface="Segoe UI Light" panose="020B0502040204020203" pitchFamily="34" charset="0"/>
                <a:cs typeface="Segoe UI Light" panose="020B0502040204020203" pitchFamily="34" charset="0"/>
              </a:rPr>
              <a:t> </a:t>
            </a:r>
          </a:p>
        </p:txBody>
      </p:sp>
      <p:sp>
        <p:nvSpPr>
          <p:cNvPr id="3" name="Subtitle 2">
            <a:extLst>
              <a:ext uri="{FF2B5EF4-FFF2-40B4-BE49-F238E27FC236}">
                <a16:creationId xmlns:a16="http://schemas.microsoft.com/office/drawing/2014/main" id="{61F13324-AA30-9828-DC9E-B0CAD3215DED}"/>
              </a:ext>
            </a:extLst>
          </p:cNvPr>
          <p:cNvSpPr>
            <a:spLocks noGrp="1"/>
          </p:cNvSpPr>
          <p:nvPr>
            <p:ph idx="1"/>
          </p:nvPr>
        </p:nvSpPr>
        <p:spPr/>
        <p:txBody>
          <a:bodyPr>
            <a:noAutofit/>
          </a:bodyPr>
          <a:lstStyle/>
          <a:p>
            <a:pPr marL="0" indent="0" algn="r">
              <a:buNone/>
            </a:pPr>
            <a:r>
              <a:rPr lang="en-US" sz="5400" dirty="0">
                <a:latin typeface="Segoe UI Light" panose="020B0502040204020203" pitchFamily="34" charset="0"/>
                <a:cs typeface="Segoe UI Light" panose="020B0502040204020203" pitchFamily="34" charset="0"/>
              </a:rPr>
              <a:t> </a:t>
            </a:r>
          </a:p>
        </p:txBody>
      </p:sp>
      <p:sp>
        <p:nvSpPr>
          <p:cNvPr id="5" name="Text Placeholder 4">
            <a:extLst>
              <a:ext uri="{FF2B5EF4-FFF2-40B4-BE49-F238E27FC236}">
                <a16:creationId xmlns:a16="http://schemas.microsoft.com/office/drawing/2014/main" id="{C83DE6C4-73C0-2209-5327-A1DD578F978A}"/>
              </a:ext>
            </a:extLst>
          </p:cNvPr>
          <p:cNvSpPr>
            <a:spLocks noGrp="1"/>
          </p:cNvSpPr>
          <p:nvPr>
            <p:ph type="body" sz="half" idx="2"/>
          </p:nvPr>
        </p:nvSpPr>
        <p:spPr>
          <a:xfrm>
            <a:off x="610522" y="2655992"/>
            <a:ext cx="2539515" cy="1948543"/>
          </a:xfrm>
        </p:spPr>
        <p:txBody>
          <a:bodyPr/>
          <a:lstStyle/>
          <a:p>
            <a:r>
              <a:rPr lang="en-US" dirty="0"/>
              <a:t>On the right, you see the words that were printed on a card explaining the tradition and the WCTC.  Each guest received a card.</a:t>
            </a:r>
          </a:p>
          <a:p>
            <a:r>
              <a:rPr lang="en-US" dirty="0"/>
              <a:t>The tongs they received are shown above.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6" name="Picture 5">
            <a:extLst>
              <a:ext uri="{FF2B5EF4-FFF2-40B4-BE49-F238E27FC236}">
                <a16:creationId xmlns:a16="http://schemas.microsoft.com/office/drawing/2014/main" id="{4D1B5C24-DDF3-B5B7-6686-97ECBC00DA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8526" y="105946"/>
            <a:ext cx="7561845" cy="6354492"/>
          </a:xfrm>
          <a:prstGeom prst="rect">
            <a:avLst/>
          </a:prstGeom>
          <a:ln>
            <a:solidFill>
              <a:schemeClr val="tx1"/>
            </a:solidFill>
          </a:ln>
        </p:spPr>
      </p:pic>
      <p:pic>
        <p:nvPicPr>
          <p:cNvPr id="7" name="Picture 6">
            <a:extLst>
              <a:ext uri="{FF2B5EF4-FFF2-40B4-BE49-F238E27FC236}">
                <a16:creationId xmlns:a16="http://schemas.microsoft.com/office/drawing/2014/main" id="{B4237DFA-CB4B-996E-BF3E-4BC92FD3ED2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489" y="938215"/>
            <a:ext cx="3328022" cy="1607342"/>
          </a:xfrm>
          <a:prstGeom prst="rect">
            <a:avLst/>
          </a:prstGeom>
        </p:spPr>
      </p:pic>
    </p:spTree>
    <p:extLst>
      <p:ext uri="{BB962C8B-B14F-4D97-AF65-F5344CB8AC3E}">
        <p14:creationId xmlns:p14="http://schemas.microsoft.com/office/powerpoint/2010/main" val="80629986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961321" y="2112163"/>
            <a:ext cx="9144000"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2197100" y="2286000"/>
            <a:ext cx="9144000" cy="3975100"/>
          </a:xfrm>
        </p:spPr>
        <p:txBody>
          <a:bodyPr>
            <a:noAutofit/>
          </a:bodyPr>
          <a:lstStyle/>
          <a:p>
            <a:pPr algn="r"/>
            <a:r>
              <a:rPr lang="en-US" sz="5400" dirty="0">
                <a:latin typeface="Segoe UI Light" panose="020B0502040204020203" pitchFamily="34" charset="0"/>
                <a:cs typeface="Segoe UI Light" panose="020B0502040204020203" pitchFamily="34" charset="0"/>
              </a:rPr>
              <a:t>Following are interior images of guests and the  </a:t>
            </a:r>
          </a:p>
          <a:p>
            <a:pPr algn="r"/>
            <a:r>
              <a:rPr lang="en-US" sz="5400" dirty="0">
                <a:latin typeface="Segoe UI Light" panose="020B0502040204020203" pitchFamily="34" charset="0"/>
                <a:cs typeface="Segoe UI Light" panose="020B0502040204020203" pitchFamily="34" charset="0"/>
              </a:rPr>
              <a:t>cookie table.</a:t>
            </a:r>
          </a:p>
        </p:txBody>
      </p:sp>
    </p:spTree>
    <p:extLst>
      <p:ext uri="{BB962C8B-B14F-4D97-AF65-F5344CB8AC3E}">
        <p14:creationId xmlns:p14="http://schemas.microsoft.com/office/powerpoint/2010/main" val="197993289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615DAF97-A5FF-74E0-9FD4-94ABB544DE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5326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409B3E08-1A6B-1CEA-ECB5-C65276A2C8B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646524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AF44AF98-AB72-0444-5B15-41328F3973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774" y="0"/>
            <a:ext cx="11342451" cy="6858000"/>
          </a:xfrm>
          <a:prstGeom prst="rect">
            <a:avLst/>
          </a:prstGeom>
        </p:spPr>
      </p:pic>
    </p:spTree>
    <p:extLst>
      <p:ext uri="{BB962C8B-B14F-4D97-AF65-F5344CB8AC3E}">
        <p14:creationId xmlns:p14="http://schemas.microsoft.com/office/powerpoint/2010/main" val="203173904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7CC89C1-B083-1526-3D2C-21CAF23C0A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30469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28171" y="126201"/>
            <a:ext cx="11335657" cy="1655762"/>
          </a:xfrm>
        </p:spPr>
        <p:txBody>
          <a:bodyPr>
            <a:noAutofit/>
          </a:bodyPr>
          <a:lstStyle/>
          <a:p>
            <a:r>
              <a:rPr lang="en-US" sz="4800" dirty="0">
                <a:latin typeface="Segoe UI Light" panose="020B0502040204020203" pitchFamily="34" charset="0"/>
                <a:cs typeface="Segoe UI Light" panose="020B0502040204020203" pitchFamily="34" charset="0"/>
              </a:rPr>
              <a:t>What length would you have guessed?</a:t>
            </a:r>
            <a:br>
              <a:rPr lang="en-US" sz="4800" dirty="0">
                <a:latin typeface="Segoe UI Light" panose="020B0502040204020203" pitchFamily="34" charset="0"/>
                <a:cs typeface="Segoe UI Light" panose="020B0502040204020203" pitchFamily="34" charset="0"/>
              </a:rPr>
            </a:br>
            <a:endParaRPr lang="en-US" sz="4800"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4098" name="Picture 2" descr="Image preview">
            <a:extLst>
              <a:ext uri="{FF2B5EF4-FFF2-40B4-BE49-F238E27FC236}">
                <a16:creationId xmlns:a16="http://schemas.microsoft.com/office/drawing/2014/main" id="{7D40A045-DC58-783A-ACBA-3E86E26B24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6001" y="1422400"/>
            <a:ext cx="7125472" cy="534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57973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4CD2FC03-832A-36A7-CC8A-15A13D3F99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881470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868FC602-7E11-C950-1165-ED730B820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1413459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7F3272B-04F2-786B-22B4-43B61EF951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8831"/>
            <a:ext cx="12192000" cy="6673834"/>
          </a:xfrm>
          <a:prstGeom prst="rect">
            <a:avLst/>
          </a:prstGeom>
        </p:spPr>
      </p:pic>
    </p:spTree>
    <p:extLst>
      <p:ext uri="{BB962C8B-B14F-4D97-AF65-F5344CB8AC3E}">
        <p14:creationId xmlns:p14="http://schemas.microsoft.com/office/powerpoint/2010/main" val="13421134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08F395F-F8E3-AE09-F67C-2179923279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4557"/>
            <a:ext cx="12192000" cy="5678507"/>
          </a:xfrm>
          <a:prstGeom prst="rect">
            <a:avLst/>
          </a:prstGeom>
        </p:spPr>
      </p:pic>
    </p:spTree>
    <p:extLst>
      <p:ext uri="{BB962C8B-B14F-4D97-AF65-F5344CB8AC3E}">
        <p14:creationId xmlns:p14="http://schemas.microsoft.com/office/powerpoint/2010/main" val="73977964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normAutofit fontScale="90000"/>
          </a:bodyPr>
          <a:lstStyle/>
          <a:p>
            <a:pPr algn="r"/>
            <a:r>
              <a:rPr lang="en-US" dirty="0">
                <a:latin typeface="Segoe UI Light" panose="020B0502040204020203" pitchFamily="34" charset="0"/>
                <a:cs typeface="Segoe UI Light" panose="020B0502040204020203" pitchFamily="34" charset="0"/>
              </a:rPr>
              <a:t>Two guests reading the sign explaining the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cookie table tradition</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744461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E8CFC0CE-A181-721D-9D1F-46FDBFC6CA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2393838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618565" y="1786338"/>
            <a:ext cx="10905564" cy="2387600"/>
          </a:xfrm>
        </p:spPr>
        <p:txBody>
          <a:bodyPr>
            <a:normAutofit fontScale="90000"/>
          </a:bodyPr>
          <a:lstStyle/>
          <a:p>
            <a:r>
              <a:rPr lang="en-US" dirty="0">
                <a:latin typeface="Segoe UI Light" panose="020B0502040204020203" pitchFamily="34" charset="0"/>
                <a:cs typeface="Segoe UI Light" panose="020B0502040204020203" pitchFamily="34" charset="0"/>
              </a:rPr>
              <a:t>As part of setting up the  community cookie table event, the WCTC sent 500 Jellycat stuffed animals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for the children.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0213102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9" name="Picture 8">
            <a:extLst>
              <a:ext uri="{FF2B5EF4-FFF2-40B4-BE49-F238E27FC236}">
                <a16:creationId xmlns:a16="http://schemas.microsoft.com/office/drawing/2014/main" id="{E41FDF27-27B2-C568-CBD5-21A3DB6D28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08140"/>
            <a:ext cx="12192000" cy="5241720"/>
          </a:xfrm>
          <a:prstGeom prst="rect">
            <a:avLst/>
          </a:prstGeom>
        </p:spPr>
      </p:pic>
    </p:spTree>
    <p:extLst>
      <p:ext uri="{BB962C8B-B14F-4D97-AF65-F5344CB8AC3E}">
        <p14:creationId xmlns:p14="http://schemas.microsoft.com/office/powerpoint/2010/main" val="156599119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11643" y="12144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Janet just happened to have a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Terrible Towel in her house.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0452069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2062162"/>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Jellycats were a hit and we had just enough to give one to each of the children.</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3369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dirty="0">
                <a:latin typeface="Segoe UI Light" panose="020B0502040204020203" pitchFamily="34" charset="0"/>
                <a:cs typeface="Segoe UI Light" panose="020B0502040204020203" pitchFamily="34" charset="0"/>
              </a:rPr>
              <a:t>.</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pic>
        <p:nvPicPr>
          <p:cNvPr id="2050" name="Picture 2" descr="Committee requests feedback on Uvalde victims, survivors fund disbursement  - Viral Newz">
            <a:extLst>
              <a:ext uri="{FF2B5EF4-FFF2-40B4-BE49-F238E27FC236}">
                <a16:creationId xmlns:a16="http://schemas.microsoft.com/office/drawing/2014/main" id="{A99000A4-9510-8AD4-B0CC-B403A8756F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041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28171" y="91496"/>
            <a:ext cx="11335657" cy="1655762"/>
          </a:xfrm>
        </p:spPr>
        <p:txBody>
          <a:bodyPr>
            <a:noAutofit/>
          </a:bodyPr>
          <a:lstStyle/>
          <a:p>
            <a:r>
              <a:rPr lang="en-US" sz="4800" dirty="0">
                <a:latin typeface="Segoe UI Light" panose="020B0502040204020203" pitchFamily="34" charset="0"/>
                <a:cs typeface="Segoe UI Light" panose="020B0502040204020203" pitchFamily="34" charset="0"/>
              </a:rPr>
              <a:t>They are actually 8 foot tables. </a:t>
            </a:r>
            <a:r>
              <a:rPr lang="en-US" sz="4800" dirty="0">
                <a:latin typeface="Segoe UI Light" panose="020B0502040204020203" pitchFamily="34" charset="0"/>
                <a:cs typeface="Segoe UI Light" panose="020B0502040204020203" pitchFamily="34" charset="0"/>
                <a:sym typeface="Wingdings" panose="05000000000000000000" pitchFamily="2" charset="2"/>
              </a:rPr>
              <a:t></a:t>
            </a:r>
            <a:br>
              <a:rPr lang="en-US" sz="4800" dirty="0">
                <a:latin typeface="Segoe UI Light" panose="020B0502040204020203" pitchFamily="34" charset="0"/>
                <a:cs typeface="Segoe UI Light" panose="020B0502040204020203" pitchFamily="34" charset="0"/>
              </a:rPr>
            </a:br>
            <a:endParaRPr lang="en-US" sz="4800"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4098" name="Picture 2" descr="Image preview">
            <a:extLst>
              <a:ext uri="{FF2B5EF4-FFF2-40B4-BE49-F238E27FC236}">
                <a16:creationId xmlns:a16="http://schemas.microsoft.com/office/drawing/2014/main" id="{7D40A045-DC58-783A-ACBA-3E86E26B24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6001" y="1422400"/>
            <a:ext cx="7125472" cy="534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41696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9735603-F14D-E0B3-21C5-F342C8E468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285562" y="857250"/>
            <a:ext cx="6858000" cy="5143500"/>
          </a:xfrm>
          <a:prstGeom prst="rect">
            <a:avLst/>
          </a:prstGeom>
        </p:spPr>
      </p:pic>
    </p:spTree>
    <p:extLst>
      <p:ext uri="{BB962C8B-B14F-4D97-AF65-F5344CB8AC3E}">
        <p14:creationId xmlns:p14="http://schemas.microsoft.com/office/powerpoint/2010/main" val="411719786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24082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were proud to showcase some of the children’s artwork sent through our group and include it as a way to share our sentiments.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3568287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2D0904C7-79E3-8403-9F28-EB03DCFA17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16290" y="0"/>
            <a:ext cx="9251004" cy="6857999"/>
          </a:xfrm>
          <a:prstGeom prst="rect">
            <a:avLst/>
          </a:prstGeom>
        </p:spPr>
      </p:pic>
    </p:spTree>
    <p:extLst>
      <p:ext uri="{BB962C8B-B14F-4D97-AF65-F5344CB8AC3E}">
        <p14:creationId xmlns:p14="http://schemas.microsoft.com/office/powerpoint/2010/main" val="375329441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8941B510-9604-807D-5303-478BEE2633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49265" y="0"/>
            <a:ext cx="6299200" cy="6858000"/>
          </a:xfrm>
          <a:prstGeom prst="rect">
            <a:avLst/>
          </a:prstGeom>
        </p:spPr>
      </p:pic>
    </p:spTree>
    <p:extLst>
      <p:ext uri="{BB962C8B-B14F-4D97-AF65-F5344CB8AC3E}">
        <p14:creationId xmlns:p14="http://schemas.microsoft.com/office/powerpoint/2010/main" val="156200496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B407A1BA-1DEF-E157-CE44-D247845A2D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5761483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676400" y="24082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Guests were very receptive to the grief books we offered, “</a:t>
            </a:r>
            <a:r>
              <a:rPr lang="en-US" b="1" i="1" dirty="0">
                <a:latin typeface="Segoe UI Light" panose="020B0502040204020203" pitchFamily="34" charset="0"/>
                <a:cs typeface="Segoe UI Light" panose="020B0502040204020203" pitchFamily="34" charset="0"/>
              </a:rPr>
              <a:t>Tear Soup</a:t>
            </a:r>
            <a:r>
              <a:rPr lang="en-US" dirty="0">
                <a:latin typeface="Segoe UI Light" panose="020B0502040204020203" pitchFamily="34" charset="0"/>
                <a:cs typeface="Segoe UI Light" panose="020B0502040204020203" pitchFamily="34" charset="0"/>
              </a:rPr>
              <a:t>”, in English and Spanish.</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7072450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D0F16A-2DE0-D4C0-5F33-A01E150B9C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4439" y="1130609"/>
            <a:ext cx="7523116" cy="4596782"/>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59136" y="1600200"/>
            <a:ext cx="9144000" cy="2387600"/>
          </a:xfrm>
        </p:spPr>
        <p:txBody>
          <a:bodyPr>
            <a:normAutofit/>
          </a:bodyPr>
          <a:lstStyle/>
          <a:p>
            <a:pPr algn="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4055495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25706" y="2277719"/>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a:t>
            </a:r>
            <a:r>
              <a:rPr lang="en-US" b="1" i="1" dirty="0">
                <a:latin typeface="Segoe UI Light" panose="020B0502040204020203" pitchFamily="34" charset="0"/>
                <a:cs typeface="Segoe UI Light" panose="020B0502040204020203" pitchFamily="34" charset="0"/>
              </a:rPr>
              <a:t>Tear Soup</a:t>
            </a:r>
            <a:r>
              <a:rPr lang="en-US" dirty="0">
                <a:latin typeface="Segoe UI Light" panose="020B0502040204020203" pitchFamily="34" charset="0"/>
                <a:cs typeface="Segoe UI Light" panose="020B0502040204020203" pitchFamily="34" charset="0"/>
              </a:rPr>
              <a:t>” offers a message for dealing with grief and provides grief resource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suggestions at the end</a:t>
            </a:r>
            <a:r>
              <a:rPr lang="en-US" dirty="0"/>
              <a: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5509039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83572" y="34290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When we ran out of copies of “</a:t>
            </a:r>
            <a:r>
              <a:rPr lang="en-US" b="1" i="1" dirty="0">
                <a:latin typeface="Segoe UI Light" panose="020B0502040204020203" pitchFamily="34" charset="0"/>
                <a:cs typeface="Segoe UI Light" panose="020B0502040204020203" pitchFamily="34" charset="0"/>
              </a:rPr>
              <a:t>Tear Soup</a:t>
            </a:r>
            <a:r>
              <a:rPr lang="en-US" dirty="0">
                <a:latin typeface="Segoe UI Light" panose="020B0502040204020203" pitchFamily="34" charset="0"/>
                <a:cs typeface="Segoe UI Light" panose="020B0502040204020203" pitchFamily="34" charset="0"/>
              </a:rPr>
              <a:t>”, we started a sign-up sheet. One hundred Uvalde families signed up, asking to have a copy of the book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sent to them.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3296249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75129" y="4013999"/>
            <a:ext cx="11241741"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8860E03C-3CA7-0D7A-447C-EC9CC1C1BC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09020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Step Two: Develop a Plan</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118712158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75129" y="4013999"/>
            <a:ext cx="11241741"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grief counselors said it is an excellent resource they would like to have available to start a dialogue with families experiencing grief. Our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Texas team would like to send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100 copies of the books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to the grief counselors.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9721994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1786338"/>
            <a:ext cx="9144000" cy="2387600"/>
          </a:xfrm>
        </p:spPr>
        <p:txBody>
          <a:bodyPr>
            <a:normAutofit/>
          </a:bodyPr>
          <a:lstStyle/>
          <a:p>
            <a:pPr algn="r"/>
            <a:r>
              <a:rPr lang="en-US" sz="5400" dirty="0">
                <a:latin typeface="Segoe UI Light" panose="020B0502040204020203" pitchFamily="34" charset="0"/>
                <a:cs typeface="Segoe UI Light" panose="020B0502040204020203" pitchFamily="34" charset="0"/>
              </a:rPr>
              <a:t>All in all, we believe many people enjoyed the </a:t>
            </a:r>
            <a:br>
              <a:rPr lang="en-US" sz="5400" dirty="0">
                <a:latin typeface="Segoe UI Light" panose="020B0502040204020203" pitchFamily="34" charset="0"/>
                <a:cs typeface="Segoe UI Light" panose="020B0502040204020203" pitchFamily="34" charset="0"/>
              </a:rPr>
            </a:br>
            <a:r>
              <a:rPr lang="en-US" sz="5400" dirty="0">
                <a:latin typeface="Segoe UI Light" panose="020B0502040204020203" pitchFamily="34" charset="0"/>
                <a:cs typeface="Segoe UI Light" panose="020B0502040204020203" pitchFamily="34" charset="0"/>
              </a:rPr>
              <a:t>afternoon we hosted.</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9521823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7920317" y="3804445"/>
            <a:ext cx="3464299" cy="1655762"/>
          </a:xfrm>
        </p:spPr>
        <p:txBody>
          <a:bodyPr/>
          <a:lstStyle/>
          <a:p>
            <a:r>
              <a:rPr lang="en-US" dirty="0"/>
              <a:t>A young guest enjoys some candy</a:t>
            </a:r>
          </a:p>
        </p:txBody>
      </p:sp>
      <p:pic>
        <p:nvPicPr>
          <p:cNvPr id="6" name="Picture 5">
            <a:extLst>
              <a:ext uri="{FF2B5EF4-FFF2-40B4-BE49-F238E27FC236}">
                <a16:creationId xmlns:a16="http://schemas.microsoft.com/office/drawing/2014/main" id="{0E0FCF95-5922-9E02-C35F-30CA35840C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5177" y="0"/>
            <a:ext cx="3866310" cy="6873439"/>
          </a:xfrm>
          <a:prstGeom prst="rect">
            <a:avLst/>
          </a:prstGeom>
        </p:spPr>
      </p:pic>
    </p:spTree>
    <p:extLst>
      <p:ext uri="{BB962C8B-B14F-4D97-AF65-F5344CB8AC3E}">
        <p14:creationId xmlns:p14="http://schemas.microsoft.com/office/powerpoint/2010/main" val="215670106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2895600" y="4446988"/>
            <a:ext cx="8001000" cy="2133599"/>
          </a:xfrm>
        </p:spPr>
        <p:txBody>
          <a:bodyPr>
            <a:normAutofit/>
          </a:bodyPr>
          <a:lstStyle/>
          <a:p>
            <a:endParaRPr lang="en-US" dirty="0"/>
          </a:p>
          <a:p>
            <a:endParaRPr lang="en-US" dirty="0"/>
          </a:p>
          <a:p>
            <a:endParaRPr lang="en-US" dirty="0"/>
          </a:p>
          <a:p>
            <a:r>
              <a:rPr lang="en-US" b="1" dirty="0">
                <a:latin typeface="Segoe UI Light" panose="020B0502040204020203" pitchFamily="34" charset="0"/>
                <a:cs typeface="Segoe UI Light" panose="020B0502040204020203" pitchFamily="34" charset="0"/>
              </a:rPr>
              <a:t>Father Eddie of Sacred Heart Church</a:t>
            </a:r>
          </a:p>
        </p:txBody>
      </p:sp>
      <p:pic>
        <p:nvPicPr>
          <p:cNvPr id="6" name="Picture 5">
            <a:extLst>
              <a:ext uri="{FF2B5EF4-FFF2-40B4-BE49-F238E27FC236}">
                <a16:creationId xmlns:a16="http://schemas.microsoft.com/office/drawing/2014/main" id="{4E6AC0AF-F810-068A-7822-285CACA391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0903" y="617937"/>
            <a:ext cx="6527800" cy="4895850"/>
          </a:xfrm>
          <a:prstGeom prst="rect">
            <a:avLst/>
          </a:prstGeom>
        </p:spPr>
      </p:pic>
    </p:spTree>
    <p:extLst>
      <p:ext uri="{BB962C8B-B14F-4D97-AF65-F5344CB8AC3E}">
        <p14:creationId xmlns:p14="http://schemas.microsoft.com/office/powerpoint/2010/main" val="111570932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745837"/>
            <a:ext cx="9144000" cy="1655762"/>
          </a:xfrm>
        </p:spPr>
        <p:txBody>
          <a:bodyPr>
            <a:normAutofit lnSpcReduction="10000"/>
          </a:bodyPr>
          <a:lstStyle/>
          <a:p>
            <a:endParaRPr lang="en-US" dirty="0"/>
          </a:p>
          <a:p>
            <a:endParaRPr lang="en-US" dirty="0"/>
          </a:p>
          <a:p>
            <a:endParaRPr lang="en-US" dirty="0"/>
          </a:p>
          <a:p>
            <a:r>
              <a:rPr lang="en-US" dirty="0"/>
              <a:t>                   The Sheriff’s Department</a:t>
            </a:r>
          </a:p>
          <a:p>
            <a:endParaRPr lang="en-US" dirty="0"/>
          </a:p>
        </p:txBody>
      </p:sp>
      <p:pic>
        <p:nvPicPr>
          <p:cNvPr id="6" name="Picture 5">
            <a:extLst>
              <a:ext uri="{FF2B5EF4-FFF2-40B4-BE49-F238E27FC236}">
                <a16:creationId xmlns:a16="http://schemas.microsoft.com/office/drawing/2014/main" id="{1EFFBD4C-23E9-2075-4A7D-FBC68AE1D9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3800" y="261937"/>
            <a:ext cx="5981700" cy="5562600"/>
          </a:xfrm>
          <a:prstGeom prst="rect">
            <a:avLst/>
          </a:prstGeom>
        </p:spPr>
      </p:pic>
    </p:spTree>
    <p:extLst>
      <p:ext uri="{BB962C8B-B14F-4D97-AF65-F5344CB8AC3E}">
        <p14:creationId xmlns:p14="http://schemas.microsoft.com/office/powerpoint/2010/main" val="307101407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273300" y="918363"/>
            <a:ext cx="9144000" cy="2387600"/>
          </a:xfrm>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2487120" y="5939636"/>
            <a:ext cx="9144000" cy="1289843"/>
          </a:xfrm>
        </p:spPr>
        <p:txBody>
          <a:bodyPr/>
          <a:lstStyle/>
          <a:p>
            <a:r>
              <a:rPr lang="en-US" dirty="0"/>
              <a:t>Some adorable children with their new Jellycats</a:t>
            </a:r>
          </a:p>
        </p:txBody>
      </p:sp>
      <p:pic>
        <p:nvPicPr>
          <p:cNvPr id="6" name="Picture 5">
            <a:extLst>
              <a:ext uri="{FF2B5EF4-FFF2-40B4-BE49-F238E27FC236}">
                <a16:creationId xmlns:a16="http://schemas.microsoft.com/office/drawing/2014/main" id="{660C16CD-D24C-46FB-FEBE-5D29F0845D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63713" y="330200"/>
            <a:ext cx="7190813" cy="5384800"/>
          </a:xfrm>
          <a:prstGeom prst="rect">
            <a:avLst/>
          </a:prstGeom>
        </p:spPr>
      </p:pic>
    </p:spTree>
    <p:extLst>
      <p:ext uri="{BB962C8B-B14F-4D97-AF65-F5344CB8AC3E}">
        <p14:creationId xmlns:p14="http://schemas.microsoft.com/office/powerpoint/2010/main" val="260247808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81429" y="3429000"/>
            <a:ext cx="10668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Of the many guests we hosted, Evangela was among those who captured our heart. She came near the end of the day. We asked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via Facetime which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was her favorite cookie.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2209416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83562C1A-BBF3-5727-9F61-B9660E0FFA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51" y="27674"/>
            <a:ext cx="12142801" cy="6830326"/>
          </a:xfrm>
          <a:prstGeom prst="rect">
            <a:avLst/>
          </a:prstGeom>
        </p:spPr>
      </p:pic>
    </p:spTree>
    <p:extLst>
      <p:ext uri="{BB962C8B-B14F-4D97-AF65-F5344CB8AC3E}">
        <p14:creationId xmlns:p14="http://schemas.microsoft.com/office/powerpoint/2010/main" val="184559036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90500" y="2694214"/>
            <a:ext cx="10668000" cy="2387600"/>
          </a:xfrm>
        </p:spPr>
        <p:txBody>
          <a:bodyPr>
            <a:normAutofit/>
          </a:bodyPr>
          <a:lstStyle/>
          <a:p>
            <a:pPr algn="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7" name="Picture 6">
            <a:extLst>
              <a:ext uri="{FF2B5EF4-FFF2-40B4-BE49-F238E27FC236}">
                <a16:creationId xmlns:a16="http://schemas.microsoft.com/office/drawing/2014/main" id="{97584392-F27C-C464-7E38-B88DC41401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2925" y="3196362"/>
            <a:ext cx="5316173" cy="3535986"/>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
        <p:nvSpPr>
          <p:cNvPr id="6" name="TextBox 5">
            <a:extLst>
              <a:ext uri="{FF2B5EF4-FFF2-40B4-BE49-F238E27FC236}">
                <a16:creationId xmlns:a16="http://schemas.microsoft.com/office/drawing/2014/main" id="{4E8ECD3B-4B9C-E0B4-9C93-6347EFCF8B42}"/>
              </a:ext>
            </a:extLst>
          </p:cNvPr>
          <p:cNvSpPr txBox="1"/>
          <p:nvPr/>
        </p:nvSpPr>
        <p:spPr>
          <a:xfrm>
            <a:off x="1180353" y="711452"/>
            <a:ext cx="10261600" cy="2308324"/>
          </a:xfrm>
          <a:prstGeom prst="rect">
            <a:avLst/>
          </a:prstGeom>
          <a:noFill/>
        </p:spPr>
        <p:txBody>
          <a:bodyPr wrap="square">
            <a:spAutoFit/>
          </a:bodyPr>
          <a:lstStyle/>
          <a:p>
            <a:pPr algn="r"/>
            <a:r>
              <a:rPr lang="en-US" sz="4800" dirty="0">
                <a:latin typeface="Segoe UI Light" panose="020B0502040204020203" pitchFamily="34" charset="0"/>
                <a:cs typeface="Segoe UI Light" panose="020B0502040204020203" pitchFamily="34" charset="0"/>
              </a:rPr>
              <a:t>The cookie was new to Evangela. She didn’t know the name and could only describe it as being similar to a taquito. </a:t>
            </a:r>
          </a:p>
        </p:txBody>
      </p:sp>
    </p:spTree>
    <p:extLst>
      <p:ext uri="{BB962C8B-B14F-4D97-AF65-F5344CB8AC3E}">
        <p14:creationId xmlns:p14="http://schemas.microsoft.com/office/powerpoint/2010/main" val="249550908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10528" y="724586"/>
            <a:ext cx="9144000" cy="2387600"/>
          </a:xfrm>
        </p:spPr>
        <p:txBody>
          <a:bodyPr>
            <a:normAutofit/>
          </a:bodyPr>
          <a:lstStyle/>
          <a:p>
            <a:r>
              <a:rPr lang="en-US" sz="4800" dirty="0">
                <a:latin typeface="Segoe UI Light" panose="020B0502040204020203" pitchFamily="34" charset="0"/>
                <a:cs typeface="Segoe UI Light" panose="020B0502040204020203" pitchFamily="34" charset="0"/>
              </a:rPr>
              <a:t>We knew it was the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ever-popular lady lock!</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219200" y="4487863"/>
            <a:ext cx="9144000" cy="1655762"/>
          </a:xfrm>
        </p:spPr>
        <p:txBody>
          <a:bodyPr/>
          <a:lstStyle/>
          <a:p>
            <a:endParaRPr lang="en-US" dirty="0"/>
          </a:p>
        </p:txBody>
      </p:sp>
      <p:pic>
        <p:nvPicPr>
          <p:cNvPr id="2050" name="Picture 2" descr="Lady Locks | love &amp; butter bakery">
            <a:extLst>
              <a:ext uri="{FF2B5EF4-FFF2-40B4-BE49-F238E27FC236}">
                <a16:creationId xmlns:a16="http://schemas.microsoft.com/office/drawing/2014/main" id="{076CB176-3183-5BD3-9A0C-80C71A109C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9503" y="3156323"/>
            <a:ext cx="3579720" cy="357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600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324384" y="2668981"/>
            <a:ext cx="9144000" cy="2387600"/>
          </a:xfrm>
        </p:spPr>
        <p:txBody>
          <a:bodyPr>
            <a:normAutofit fontScale="90000"/>
          </a:bodyPr>
          <a:lstStyle/>
          <a:p>
            <a:pPr algn="r"/>
            <a:r>
              <a:rPr lang="en-US" b="1" dirty="0">
                <a:latin typeface="Segoe UI Light" panose="020B0502040204020203" pitchFamily="34" charset="0"/>
                <a:cs typeface="Segoe UI Light" panose="020B0502040204020203" pitchFamily="34" charset="0"/>
              </a:rPr>
              <a:t>Our Mission:</a:t>
            </a:r>
            <a:br>
              <a:rPr lang="en-US" b="1" dirty="0">
                <a:latin typeface="Segoe UI Light" panose="020B0502040204020203" pitchFamily="34" charset="0"/>
                <a:cs typeface="Segoe UI Light" panose="020B0502040204020203" pitchFamily="34" charset="0"/>
              </a:rPr>
            </a:br>
            <a:br>
              <a:rPr lang="en-US" b="1"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Let the people of Uvalde know that we and others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care about them.</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83657" y="4053114"/>
            <a:ext cx="9144000" cy="1655762"/>
          </a:xfrm>
        </p:spPr>
        <p:txBody>
          <a:bodyPr/>
          <a:lstStyle/>
          <a:p>
            <a:endParaRPr lang="en-US" dirty="0"/>
          </a:p>
        </p:txBody>
      </p:sp>
    </p:spTree>
    <p:extLst>
      <p:ext uri="{BB962C8B-B14F-4D97-AF65-F5344CB8AC3E}">
        <p14:creationId xmlns:p14="http://schemas.microsoft.com/office/powerpoint/2010/main" val="4290387595"/>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normAutofit fontScale="90000"/>
          </a:bodyPr>
          <a:lstStyle/>
          <a:p>
            <a:r>
              <a:rPr lang="en-US" dirty="0">
                <a:latin typeface="Segoe UI Light" panose="020B0502040204020203" pitchFamily="34" charset="0"/>
                <a:cs typeface="Segoe UI Light" panose="020B0502040204020203" pitchFamily="34" charset="0"/>
              </a:rPr>
              <a:t>We made sure that Evangela left with a few extras.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760515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A61CB186-29B4-576C-9DEA-4908014E3E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09630" y="-140145"/>
            <a:ext cx="6821181" cy="6998145"/>
          </a:xfrm>
          <a:prstGeom prst="rect">
            <a:avLst/>
          </a:prstGeom>
        </p:spPr>
      </p:pic>
    </p:spTree>
    <p:extLst>
      <p:ext uri="{BB962C8B-B14F-4D97-AF65-F5344CB8AC3E}">
        <p14:creationId xmlns:p14="http://schemas.microsoft.com/office/powerpoint/2010/main" val="314183116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71276" y="2617067"/>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were overjoyed to have another fabulous crew of hard-working volunteers on Sunday who worked long and hard to make the day a success.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165345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663700" y="2980138"/>
            <a:ext cx="9144000" cy="2387600"/>
          </a:xfrm>
        </p:spPr>
        <p:txBody>
          <a:bodyPr>
            <a:normAutofit/>
          </a:bodyPr>
          <a:lstStyle/>
          <a:p>
            <a:pPr algn="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F155DF51-F7C7-1236-DDB3-F3321B810D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9921"/>
            <a:ext cx="12192000" cy="5890517"/>
          </a:xfrm>
          <a:prstGeom prst="rect">
            <a:avLst/>
          </a:prstGeom>
        </p:spPr>
      </p:pic>
    </p:spTree>
    <p:extLst>
      <p:ext uri="{BB962C8B-B14F-4D97-AF65-F5344CB8AC3E}">
        <p14:creationId xmlns:p14="http://schemas.microsoft.com/office/powerpoint/2010/main" val="38524365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09575" y="2042319"/>
            <a:ext cx="1137285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Sacred Heart staff agreed to get our commemorative bears into the hands of the families.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We thank them for that.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42998"/>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24000" y="16002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comments we received during and after Sunday’s event warmed our hearts.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9724293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pPr algn="r"/>
            <a:r>
              <a:rPr lang="en-US" dirty="0">
                <a:latin typeface="Segoe UI Light" panose="020B0502040204020203" pitchFamily="34" charset="0"/>
                <a:cs typeface="Segoe UI Light" panose="020B0502040204020203" pitchFamily="34" charset="0"/>
              </a:rPr>
              <a:t>But we weren’t quite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done yet.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5429996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Thanking the Many Uvalde Helpers</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110884641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0A3203-CDD5-3186-F1F9-C1839A6F95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2775" y="0"/>
            <a:ext cx="7682531" cy="6858000"/>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4509773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Monday, June 27, 2022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Part I: </a:t>
            </a:r>
            <a:br>
              <a:rPr lang="en-US" sz="4800" b="1" dirty="0">
                <a:latin typeface="Segoe UI Light" panose="020B0502040204020203" pitchFamily="34" charset="0"/>
                <a:cs typeface="Segoe UI Light" panose="020B0502040204020203" pitchFamily="34" charset="0"/>
              </a:rPr>
            </a:br>
            <a:r>
              <a:rPr lang="en-US" b="1" dirty="0">
                <a:latin typeface="Segoe UI Light" panose="020B0502040204020203" pitchFamily="34" charset="0"/>
                <a:cs typeface="Segoe UI Light" panose="020B0502040204020203" pitchFamily="34" charset="0"/>
              </a:rPr>
              <a:t>The Wedding Cookie Table Community thanks Uvalde Memorial Hospital (UMH)</a:t>
            </a:r>
            <a:br>
              <a:rPr lang="en-US" b="1" dirty="0">
                <a:latin typeface="Segoe UI Light" panose="020B0502040204020203" pitchFamily="34" charset="0"/>
                <a:cs typeface="Segoe UI Light" panose="020B0502040204020203" pitchFamily="34" charset="0"/>
              </a:rPr>
            </a:br>
            <a:r>
              <a:rPr lang="en-US" b="1" dirty="0">
                <a:latin typeface="Segoe UI Light" panose="020B0502040204020203" pitchFamily="34" charset="0"/>
                <a:cs typeface="Segoe UI Light" panose="020B0502040204020203" pitchFamily="34" charset="0"/>
              </a:rPr>
              <a:t>where the victims were taken</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a:xfrm>
            <a:off x="4038600" y="6356350"/>
            <a:ext cx="4114800" cy="365125"/>
          </a:xfrm>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061576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256230" y="2107752"/>
            <a:ext cx="9144000" cy="2387600"/>
          </a:xfrm>
        </p:spPr>
        <p:txBody>
          <a:bodyPr>
            <a:normAutofit fontScale="90000"/>
          </a:bodyPr>
          <a:lstStyle/>
          <a:p>
            <a:pPr algn="r"/>
            <a:r>
              <a:rPr lang="en-US" b="1" dirty="0">
                <a:latin typeface="Segoe UI Light" panose="020B0502040204020203" pitchFamily="34" charset="0"/>
                <a:cs typeface="Segoe UI Light" panose="020B0502040204020203" pitchFamily="34" charset="0"/>
              </a:rPr>
              <a:t>Our Attitude:</a:t>
            </a:r>
            <a:br>
              <a:rPr lang="en-US" b="1" dirty="0">
                <a:latin typeface="Segoe UI Light" panose="020B0502040204020203" pitchFamily="34" charset="0"/>
                <a:cs typeface="Segoe UI Light" panose="020B0502040204020203" pitchFamily="34" charset="0"/>
              </a:rPr>
            </a:br>
            <a:br>
              <a:rPr lang="en-US" b="1"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“There is no ‘I’ in team”. We  work collaboratively.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83657" y="4053114"/>
            <a:ext cx="9144000" cy="1655762"/>
          </a:xfrm>
        </p:spPr>
        <p:txBody>
          <a:bodyPr/>
          <a:lstStyle/>
          <a:p>
            <a:endParaRPr lang="en-US" dirty="0"/>
          </a:p>
        </p:txBody>
      </p:sp>
    </p:spTree>
    <p:extLst>
      <p:ext uri="{BB962C8B-B14F-4D97-AF65-F5344CB8AC3E}">
        <p14:creationId xmlns:p14="http://schemas.microsoft.com/office/powerpoint/2010/main" val="81663362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277035" y="3215537"/>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came to thank the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530 Uvalde Memorial Hospital (UMH) employees for all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they did to help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the Uvalde community during a time of crisis.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2049972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66123A4-E475-28C5-FFB9-A0C0C7AC9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4249" y="247651"/>
            <a:ext cx="8508999" cy="6381750"/>
          </a:xfrm>
          <a:prstGeom prst="rect">
            <a:avLst/>
          </a:prstGeom>
        </p:spPr>
      </p:pic>
    </p:spTree>
    <p:extLst>
      <p:ext uri="{BB962C8B-B14F-4D97-AF65-F5344CB8AC3E}">
        <p14:creationId xmlns:p14="http://schemas.microsoft.com/office/powerpoint/2010/main" val="5771342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18CDA20F-F348-76B3-41CC-6B5140566E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847" y="13728"/>
            <a:ext cx="11486305" cy="6858000"/>
          </a:xfrm>
          <a:prstGeom prst="rect">
            <a:avLst/>
          </a:prstGeom>
        </p:spPr>
      </p:pic>
    </p:spTree>
    <p:extLst>
      <p:ext uri="{BB962C8B-B14F-4D97-AF65-F5344CB8AC3E}">
        <p14:creationId xmlns:p14="http://schemas.microsoft.com/office/powerpoint/2010/main" val="133806827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32229" y="3852116"/>
            <a:ext cx="11927541"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Our plan was to re-purpose some decorative items from Sunday’s cookie table. Our cookies had all been trayed on Saturday and stored in the walk-in coolers at St. Philip’s Episcopal Church. The trayed cookies were now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brought to UMH.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712258" y="3852116"/>
            <a:ext cx="9144000" cy="1655762"/>
          </a:xfrm>
        </p:spPr>
        <p:txBody>
          <a:bodyPr/>
          <a:lstStyle/>
          <a:p>
            <a:endParaRPr lang="en-US" dirty="0"/>
          </a:p>
        </p:txBody>
      </p:sp>
    </p:spTree>
    <p:extLst>
      <p:ext uri="{BB962C8B-B14F-4D97-AF65-F5344CB8AC3E}">
        <p14:creationId xmlns:p14="http://schemas.microsoft.com/office/powerpoint/2010/main" val="272842463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323850" y="2552700"/>
            <a:ext cx="11544300" cy="2387600"/>
          </a:xfrm>
        </p:spPr>
        <p:txBody>
          <a:bodyPr>
            <a:noAutofit/>
          </a:bodyPr>
          <a:lstStyle/>
          <a:p>
            <a:pPr algn="r"/>
            <a:r>
              <a:rPr lang="en-US" sz="4800" dirty="0">
                <a:latin typeface="Segoe UI Light" panose="020B0502040204020203" pitchFamily="34" charset="0"/>
                <a:cs typeface="Segoe UI Light" panose="020B0502040204020203" pitchFamily="34" charset="0"/>
              </a:rPr>
              <a:t>UMH employees had received an internal message prepared by the WCTC explaining the cookie table tradition and inviting them to the cookie table event. Fresh cookie trays were brought out for each shift.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1944343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3FCF91-219C-BE23-4699-C95AAC73BB10}"/>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520CFD96-4AEF-3383-F3CA-9BF1729D3754}"/>
              </a:ext>
            </a:extLst>
          </p:cNvPr>
          <p:cNvSpPr>
            <a:spLocks noGrp="1"/>
          </p:cNvSpPr>
          <p:nvPr>
            <p:ph sz="half" idx="1"/>
          </p:nvPr>
        </p:nvSpPr>
        <p:spPr/>
        <p:txBody>
          <a:bodyPr/>
          <a:lstStyle/>
          <a:p>
            <a:pPr marL="0" indent="0">
              <a:buNone/>
            </a:pPr>
            <a:r>
              <a:rPr lang="en-US" b="1" dirty="0">
                <a:latin typeface="Segoe UI Light" panose="020B0502040204020203" pitchFamily="34" charset="0"/>
                <a:cs typeface="Segoe UI Light" panose="020B0502040204020203" pitchFamily="34" charset="0"/>
              </a:rPr>
              <a:t>The message MVH</a:t>
            </a:r>
          </a:p>
          <a:p>
            <a:pPr marL="0" indent="0">
              <a:buNone/>
            </a:pPr>
            <a:r>
              <a:rPr lang="en-US" b="1" dirty="0">
                <a:latin typeface="Segoe UI Light" panose="020B0502040204020203" pitchFamily="34" charset="0"/>
                <a:cs typeface="Segoe UI Light" panose="020B0502040204020203" pitchFamily="34" charset="0"/>
              </a:rPr>
              <a:t>employees received</a:t>
            </a:r>
          </a:p>
        </p:txBody>
      </p:sp>
      <p:sp>
        <p:nvSpPr>
          <p:cNvPr id="8" name="Content Placeholder 7">
            <a:extLst>
              <a:ext uri="{FF2B5EF4-FFF2-40B4-BE49-F238E27FC236}">
                <a16:creationId xmlns:a16="http://schemas.microsoft.com/office/drawing/2014/main" id="{4451C7B7-5CCF-3C2D-42A6-82DD0ADCC241}"/>
              </a:ext>
            </a:extLst>
          </p:cNvPr>
          <p:cNvSpPr>
            <a:spLocks noGrp="1"/>
          </p:cNvSpPr>
          <p:nvPr>
            <p:ph sz="half" idx="2"/>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6" name="Picture 5">
            <a:extLst>
              <a:ext uri="{FF2B5EF4-FFF2-40B4-BE49-F238E27FC236}">
                <a16:creationId xmlns:a16="http://schemas.microsoft.com/office/drawing/2014/main" id="{A7E16A13-74FC-D6B2-6D4C-F8A5BF8FD5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1653" y="63382"/>
            <a:ext cx="5177119" cy="6710149"/>
          </a:xfrm>
          <a:prstGeom prst="rect">
            <a:avLst/>
          </a:prstGeom>
        </p:spPr>
      </p:pic>
    </p:spTree>
    <p:extLst>
      <p:ext uri="{BB962C8B-B14F-4D97-AF65-F5344CB8AC3E}">
        <p14:creationId xmlns:p14="http://schemas.microsoft.com/office/powerpoint/2010/main" val="39710581"/>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t>Our cookie table for </a:t>
            </a:r>
            <a:br>
              <a:rPr lang="en-US" dirty="0"/>
            </a:br>
            <a:r>
              <a:rPr lang="en-US" dirty="0"/>
              <a:t>UMH employees….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51250153"/>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A50833DA-C4D7-E5BF-D23C-F7C03AED6A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95" y="1062320"/>
            <a:ext cx="12170756" cy="5378822"/>
          </a:xfrm>
          <a:prstGeom prst="rect">
            <a:avLst/>
          </a:prstGeom>
        </p:spPr>
      </p:pic>
    </p:spTree>
    <p:extLst>
      <p:ext uri="{BB962C8B-B14F-4D97-AF65-F5344CB8AC3E}">
        <p14:creationId xmlns:p14="http://schemas.microsoft.com/office/powerpoint/2010/main" val="229267267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F4BBE101-1FFD-DE20-5E3E-E8051DBD9A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009" y="80682"/>
            <a:ext cx="12124134" cy="6710081"/>
          </a:xfrm>
          <a:prstGeom prst="rect">
            <a:avLst/>
          </a:prstGeom>
        </p:spPr>
      </p:pic>
    </p:spTree>
    <p:extLst>
      <p:ext uri="{BB962C8B-B14F-4D97-AF65-F5344CB8AC3E}">
        <p14:creationId xmlns:p14="http://schemas.microsoft.com/office/powerpoint/2010/main" val="69164702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940859" y="29801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Knowing how busy hospital employees are, we provided take-out containers so staff members could take cookies back to their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departments to enjoy.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05727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355304" y="2235200"/>
            <a:ext cx="9144000" cy="2387600"/>
          </a:xfrm>
        </p:spPr>
        <p:txBody>
          <a:bodyPr>
            <a:normAutofit fontScale="90000"/>
          </a:bodyPr>
          <a:lstStyle/>
          <a:p>
            <a:pPr algn="r"/>
            <a:r>
              <a:rPr lang="en-US" b="1" dirty="0">
                <a:latin typeface="Segoe UI Light" panose="020B0502040204020203" pitchFamily="34" charset="0"/>
                <a:cs typeface="Segoe UI Light" panose="020B0502040204020203" pitchFamily="34" charset="0"/>
              </a:rPr>
              <a:t>Location of our Members:</a:t>
            </a:r>
            <a:br>
              <a:rPr lang="en-US" b="1" dirty="0">
                <a:latin typeface="Segoe UI Light" panose="020B0502040204020203" pitchFamily="34" charset="0"/>
                <a:cs typeface="Segoe UI Light" panose="020B0502040204020203" pitchFamily="34" charset="0"/>
              </a:rPr>
            </a:br>
            <a:br>
              <a:rPr lang="en-US" b="1"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Geographically-dispersed across the continental U.S.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83657" y="4053114"/>
            <a:ext cx="9144000" cy="1655762"/>
          </a:xfrm>
        </p:spPr>
        <p:txBody>
          <a:bodyPr/>
          <a:lstStyle/>
          <a:p>
            <a:endParaRPr lang="en-US" dirty="0"/>
          </a:p>
        </p:txBody>
      </p:sp>
    </p:spTree>
    <p:extLst>
      <p:ext uri="{BB962C8B-B14F-4D97-AF65-F5344CB8AC3E}">
        <p14:creationId xmlns:p14="http://schemas.microsoft.com/office/powerpoint/2010/main" val="394755215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Here are some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of our UMH guests….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2474275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C897089F-86EF-93F5-28E0-DFE3B1431E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110753" y="857250"/>
            <a:ext cx="6858000" cy="5143500"/>
          </a:xfrm>
          <a:prstGeom prst="rect">
            <a:avLst/>
          </a:prstGeom>
        </p:spPr>
      </p:pic>
    </p:spTree>
    <p:extLst>
      <p:ext uri="{BB962C8B-B14F-4D97-AF65-F5344CB8AC3E}">
        <p14:creationId xmlns:p14="http://schemas.microsoft.com/office/powerpoint/2010/main" val="129111993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46487D81-D4FC-7C9C-5EC5-8C3D1675E3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836554" y="158342"/>
            <a:ext cx="6864282" cy="6547600"/>
          </a:xfrm>
          <a:prstGeom prst="rect">
            <a:avLst/>
          </a:prstGeom>
        </p:spPr>
      </p:pic>
    </p:spTree>
    <p:extLst>
      <p:ext uri="{BB962C8B-B14F-4D97-AF65-F5344CB8AC3E}">
        <p14:creationId xmlns:p14="http://schemas.microsoft.com/office/powerpoint/2010/main" val="335309942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DEB77-1C40-1C82-705E-A4BC99CA03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60010" y="821127"/>
            <a:ext cx="8574741" cy="5189413"/>
          </a:xfrm>
          <a:prstGeom prst="rect">
            <a:avLst/>
          </a:prstGeom>
        </p:spPr>
      </p:pic>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6239788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41301" y="3773159"/>
            <a:ext cx="11640457"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Knowing in advance that some departments including the emergency room, ICU, operating room, physical therapy, medical-surgery nursing, obstetrics, etc., would not be able to come to the cookie table area, we had  prepared to deliver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cookies to them.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40115" y="4714314"/>
            <a:ext cx="9144000" cy="1655762"/>
          </a:xfrm>
        </p:spPr>
        <p:txBody>
          <a:bodyPr/>
          <a:lstStyle/>
          <a:p>
            <a:endParaRPr lang="en-US" dirty="0"/>
          </a:p>
        </p:txBody>
      </p:sp>
    </p:spTree>
    <p:extLst>
      <p:ext uri="{BB962C8B-B14F-4D97-AF65-F5344CB8AC3E}">
        <p14:creationId xmlns:p14="http://schemas.microsoft.com/office/powerpoint/2010/main" val="176051934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141054EF-353D-4877-AFEF-F1C060FC22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317607" y="857249"/>
            <a:ext cx="6858000" cy="5143501"/>
          </a:xfrm>
          <a:prstGeom prst="rect">
            <a:avLst/>
          </a:prstGeom>
        </p:spPr>
      </p:pic>
    </p:spTree>
    <p:extLst>
      <p:ext uri="{BB962C8B-B14F-4D97-AF65-F5344CB8AC3E}">
        <p14:creationId xmlns:p14="http://schemas.microsoft.com/office/powerpoint/2010/main" val="68900017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F72D981-2FAC-13CC-D20C-9289B59340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21665481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23" name="Picture 22">
            <a:extLst>
              <a:ext uri="{FF2B5EF4-FFF2-40B4-BE49-F238E27FC236}">
                <a16:creationId xmlns:a16="http://schemas.microsoft.com/office/drawing/2014/main" id="{2EBC298B-0623-1F59-78AF-60D5AA2ADE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433400" y="-1021622"/>
            <a:ext cx="6868206" cy="8891037"/>
          </a:xfrm>
          <a:prstGeom prst="rect">
            <a:avLst/>
          </a:prstGeom>
        </p:spPr>
      </p:pic>
    </p:spTree>
    <p:extLst>
      <p:ext uri="{BB962C8B-B14F-4D97-AF65-F5344CB8AC3E}">
        <p14:creationId xmlns:p14="http://schemas.microsoft.com/office/powerpoint/2010/main" val="138740535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12" name="Picture 11">
            <a:extLst>
              <a:ext uri="{FF2B5EF4-FFF2-40B4-BE49-F238E27FC236}">
                <a16:creationId xmlns:a16="http://schemas.microsoft.com/office/drawing/2014/main" id="{A435720C-01EA-FFD9-78E3-4D4CC50332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00132" y="0"/>
            <a:ext cx="8817790" cy="6858000"/>
          </a:xfrm>
          <a:prstGeom prst="rect">
            <a:avLst/>
          </a:prstGeom>
        </p:spPr>
      </p:pic>
    </p:spTree>
    <p:extLst>
      <p:ext uri="{BB962C8B-B14F-4D97-AF65-F5344CB8AC3E}">
        <p14:creationId xmlns:p14="http://schemas.microsoft.com/office/powerpoint/2010/main" val="4006025360"/>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AE5911CA-33AE-6B75-B0E8-7333CECC4B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92749" y="-12358"/>
            <a:ext cx="8699252" cy="6870357"/>
          </a:xfrm>
          <a:prstGeom prst="rect">
            <a:avLst/>
          </a:prstGeom>
        </p:spPr>
      </p:pic>
    </p:spTree>
    <p:extLst>
      <p:ext uri="{BB962C8B-B14F-4D97-AF65-F5344CB8AC3E}">
        <p14:creationId xmlns:p14="http://schemas.microsoft.com/office/powerpoint/2010/main" val="2279417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531480" y="2859314"/>
            <a:ext cx="9144000" cy="2387600"/>
          </a:xfrm>
        </p:spPr>
        <p:txBody>
          <a:bodyPr>
            <a:normAutofit fontScale="90000"/>
          </a:bodyPr>
          <a:lstStyle/>
          <a:p>
            <a:pPr algn="r"/>
            <a:r>
              <a:rPr lang="en-US" b="1" dirty="0">
                <a:latin typeface="Segoe UI Light" panose="020B0502040204020203" pitchFamily="34" charset="0"/>
                <a:cs typeface="Segoe UI Light" panose="020B0502040204020203" pitchFamily="34" charset="0"/>
              </a:rPr>
              <a:t>Our Knowledge of Others on the Team:</a:t>
            </a:r>
            <a:br>
              <a:rPr lang="en-US" b="1" dirty="0">
                <a:latin typeface="Segoe UI Light" panose="020B0502040204020203" pitchFamily="34" charset="0"/>
                <a:cs typeface="Segoe UI Light" panose="020B0502040204020203" pitchFamily="34" charset="0"/>
              </a:rPr>
            </a:br>
            <a:br>
              <a:rPr lang="en-US" b="1"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Limited.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Most have never met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face-to-face.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83657" y="4053114"/>
            <a:ext cx="9144000" cy="1655762"/>
          </a:xfrm>
        </p:spPr>
        <p:txBody>
          <a:bodyPr/>
          <a:lstStyle/>
          <a:p>
            <a:endParaRPr lang="en-US" dirty="0"/>
          </a:p>
        </p:txBody>
      </p:sp>
    </p:spTree>
    <p:extLst>
      <p:ext uri="{BB962C8B-B14F-4D97-AF65-F5344CB8AC3E}">
        <p14:creationId xmlns:p14="http://schemas.microsoft.com/office/powerpoint/2010/main" val="133881882"/>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40E96A73-EAD5-CD74-4BC6-AC298F3E61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682152" y="599777"/>
            <a:ext cx="6858001" cy="5658449"/>
          </a:xfrm>
          <a:prstGeom prst="rect">
            <a:avLst/>
          </a:prstGeom>
        </p:spPr>
      </p:pic>
    </p:spTree>
    <p:extLst>
      <p:ext uri="{BB962C8B-B14F-4D97-AF65-F5344CB8AC3E}">
        <p14:creationId xmlns:p14="http://schemas.microsoft.com/office/powerpoint/2010/main" val="242995858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68EC1811-5D4A-E3A9-107D-51817E24DC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324999" y="586541"/>
            <a:ext cx="6857998" cy="5684919"/>
          </a:xfrm>
          <a:prstGeom prst="rect">
            <a:avLst/>
          </a:prstGeom>
        </p:spPr>
      </p:pic>
    </p:spTree>
    <p:extLst>
      <p:ext uri="{BB962C8B-B14F-4D97-AF65-F5344CB8AC3E}">
        <p14:creationId xmlns:p14="http://schemas.microsoft.com/office/powerpoint/2010/main" val="276462033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24000" y="1786338"/>
            <a:ext cx="9144000" cy="2387600"/>
          </a:xfrm>
        </p:spPr>
        <p:txBody>
          <a:bodyPr>
            <a:normAutofit fontScale="90000"/>
          </a:bodyPr>
          <a:lstStyle/>
          <a:p>
            <a:r>
              <a:rPr lang="en-US" dirty="0">
                <a:latin typeface="Segoe UI Light" panose="020B0502040204020203" pitchFamily="34" charset="0"/>
                <a:cs typeface="Segoe UI Light" panose="020B0502040204020203" pitchFamily="34" charset="0"/>
              </a:rPr>
              <a:t>A new WCTC member created a nice post thanking us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after the event.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0271048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64531487-0F7F-D88E-A1B1-C8791AFD5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4750" y="0"/>
            <a:ext cx="8702670" cy="6858000"/>
          </a:xfrm>
          <a:prstGeom prst="rect">
            <a:avLst/>
          </a:prstGeom>
        </p:spPr>
      </p:pic>
    </p:spTree>
    <p:extLst>
      <p:ext uri="{BB962C8B-B14F-4D97-AF65-F5344CB8AC3E}">
        <p14:creationId xmlns:p14="http://schemas.microsoft.com/office/powerpoint/2010/main" val="1750121254"/>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333828" y="2895398"/>
            <a:ext cx="11524343"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are grateful to Emily Whitehurst of Human Resources and Cody Shockley in Dietary who helped with arrangements and logistics for the UMH “thank you” event.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725706" y="4089198"/>
            <a:ext cx="9144000" cy="1655762"/>
          </a:xfrm>
        </p:spPr>
        <p:txBody>
          <a:bodyPr/>
          <a:lstStyle/>
          <a:p>
            <a:endParaRPr lang="en-US" dirty="0"/>
          </a:p>
        </p:txBody>
      </p:sp>
    </p:spTree>
    <p:extLst>
      <p:ext uri="{BB962C8B-B14F-4D97-AF65-F5344CB8AC3E}">
        <p14:creationId xmlns:p14="http://schemas.microsoft.com/office/powerpoint/2010/main" val="409118022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85256" y="2112163"/>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Two major cookie projects were completed in two days.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One project remained: thank the second group of helpers.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720963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Monday, June 27, 2022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Part II: </a:t>
            </a:r>
            <a:br>
              <a:rPr lang="en-US" sz="4800" b="1" dirty="0">
                <a:latin typeface="Segoe UI Light" panose="020B0502040204020203" pitchFamily="34" charset="0"/>
                <a:cs typeface="Segoe UI Light" panose="020B0502040204020203" pitchFamily="34" charset="0"/>
              </a:rPr>
            </a:br>
            <a:r>
              <a:rPr lang="en-US" b="1" dirty="0">
                <a:latin typeface="Segoe UI Light" panose="020B0502040204020203" pitchFamily="34" charset="0"/>
                <a:cs typeface="Segoe UI Light" panose="020B0502040204020203" pitchFamily="34" charset="0"/>
              </a:rPr>
              <a:t>The Wedding Cookie Table Community Thanks the Uvalde Community Helpers</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a:xfrm>
            <a:off x="4038600" y="6356350"/>
            <a:ext cx="4114800" cy="365125"/>
          </a:xfrm>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73135518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20914" y="2235200"/>
            <a:ext cx="11350172"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WCTC planning team wanted to thank the Uvalde community groups who went out of their way to serve others at a most difficult time.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09725204"/>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19686" y="2739683"/>
            <a:ext cx="11352628"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would hand-deliver an individual “thank you” to each organization in the way of a cookie tray and individual letter expressing appreciation from the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WCTC.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5388302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92967" y="2112163"/>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Wedding Cookie Table Community made individual deliveries to these establishments: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25268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3379303" y="1275246"/>
            <a:ext cx="8338142" cy="1960675"/>
          </a:xfrm>
        </p:spPr>
        <p:txBody>
          <a:bodyPr>
            <a:noAutofit/>
          </a:bodyPr>
          <a:lstStyle/>
          <a:p>
            <a:pPr algn="r">
              <a:lnSpc>
                <a:spcPct val="100000"/>
              </a:lnSpc>
            </a:pPr>
            <a:r>
              <a:rPr lang="en-US" sz="5400" dirty="0">
                <a:latin typeface="Segoe UI Light" panose="020B0502040204020203" pitchFamily="34" charset="0"/>
                <a:cs typeface="Segoe UI Light" panose="020B0502040204020203" pitchFamily="34" charset="0"/>
              </a:rPr>
              <a:t>But with shared values centered around baking, kindness and generosity, many of us have an inexplicable trust and </a:t>
            </a:r>
          </a:p>
          <a:p>
            <a:pPr algn="r">
              <a:lnSpc>
                <a:spcPct val="100000"/>
              </a:lnSpc>
              <a:spcBef>
                <a:spcPts val="0"/>
              </a:spcBef>
            </a:pPr>
            <a:r>
              <a:rPr lang="en-US" sz="5400" dirty="0">
                <a:latin typeface="Segoe UI Light" panose="020B0502040204020203" pitchFamily="34" charset="0"/>
                <a:cs typeface="Segoe UI Light" panose="020B0502040204020203" pitchFamily="34" charset="0"/>
              </a:rPr>
              <a:t>belief in each other.</a:t>
            </a:r>
          </a:p>
        </p:txBody>
      </p:sp>
    </p:spTree>
    <p:extLst>
      <p:ext uri="{BB962C8B-B14F-4D97-AF65-F5344CB8AC3E}">
        <p14:creationId xmlns:p14="http://schemas.microsoft.com/office/powerpoint/2010/main" val="348345257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2655741"/>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two Uvalde funeral homes that handled final arrangements for the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twenty-one victims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1173761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Hillcrest Memorial</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81806197"/>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E7FB4B6F-48B7-ECE4-6E7C-9A0C243E63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50024" y="0"/>
            <a:ext cx="7624482" cy="6859679"/>
          </a:xfrm>
          <a:prstGeom prst="rect">
            <a:avLst/>
          </a:prstGeom>
        </p:spPr>
      </p:pic>
    </p:spTree>
    <p:extLst>
      <p:ext uri="{BB962C8B-B14F-4D97-AF65-F5344CB8AC3E}">
        <p14:creationId xmlns:p14="http://schemas.microsoft.com/office/powerpoint/2010/main" val="17978498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Rushing Estes-Knowles Mortuary</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89404147"/>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D2248EE8-FE73-7687-9FFB-A6F120246E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91416307"/>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Uvalde County Fairplex</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normAutofit/>
          </a:bodyPr>
          <a:lstStyle/>
          <a:p>
            <a:r>
              <a:rPr lang="en-US" sz="4400" dirty="0">
                <a:latin typeface="Segoe UI Light" panose="020B0502040204020203" pitchFamily="34" charset="0"/>
                <a:cs typeface="Segoe UI Light" panose="020B0502040204020203" pitchFamily="34" charset="0"/>
              </a:rPr>
              <a:t>(Where triage was set up the </a:t>
            </a:r>
          </a:p>
          <a:p>
            <a:r>
              <a:rPr lang="en-US" sz="4400" dirty="0">
                <a:latin typeface="Segoe UI Light" panose="020B0502040204020203" pitchFamily="34" charset="0"/>
                <a:cs typeface="Segoe UI Light" panose="020B0502040204020203" pitchFamily="34" charset="0"/>
              </a:rPr>
              <a:t>day of the tragedy)</a:t>
            </a:r>
          </a:p>
        </p:txBody>
      </p:sp>
    </p:spTree>
    <p:extLst>
      <p:ext uri="{BB962C8B-B14F-4D97-AF65-F5344CB8AC3E}">
        <p14:creationId xmlns:p14="http://schemas.microsoft.com/office/powerpoint/2010/main" val="119863700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D43E4024-F6E6-FAC3-EB8E-3E63745ED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72335676"/>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34F9CF85-C271-5A38-423A-6DE593D3B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06067395"/>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The City of Uvalde</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5626479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2B9C4D8-792D-21B6-CC8E-E7535A13AA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064487" cy="6858000"/>
          </a:xfrm>
          <a:prstGeom prst="rect">
            <a:avLst/>
          </a:prstGeom>
        </p:spPr>
      </p:pic>
    </p:spTree>
    <p:extLst>
      <p:ext uri="{BB962C8B-B14F-4D97-AF65-F5344CB8AC3E}">
        <p14:creationId xmlns:p14="http://schemas.microsoft.com/office/powerpoint/2010/main" val="741386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444915" y="1319153"/>
            <a:ext cx="9144000" cy="2387600"/>
          </a:xfrm>
        </p:spPr>
        <p:txBody>
          <a:bodyPr>
            <a:normAutofit fontScale="90000"/>
          </a:bodyPr>
          <a:lstStyle/>
          <a:p>
            <a:pPr algn="r"/>
            <a:r>
              <a:rPr lang="en-US" b="1" dirty="0">
                <a:latin typeface="Segoe UI Light" panose="020B0502040204020203" pitchFamily="34" charset="0"/>
                <a:cs typeface="Segoe UI Light" panose="020B0502040204020203" pitchFamily="34" charset="0"/>
              </a:rPr>
              <a:t>Our Funding:</a:t>
            </a:r>
            <a:br>
              <a:rPr lang="en-US" b="1" dirty="0">
                <a:latin typeface="Segoe UI Light" panose="020B0502040204020203" pitchFamily="34" charset="0"/>
                <a:cs typeface="Segoe UI Light" panose="020B0502040204020203" pitchFamily="34" charset="0"/>
              </a:rPr>
            </a:br>
            <a:r>
              <a:rPr lang="en-US" b="1" dirty="0">
                <a:latin typeface="Segoe UI Light" panose="020B0502040204020203" pitchFamily="34" charset="0"/>
                <a:cs typeface="Segoe UI Light" panose="020B0502040204020203" pitchFamily="34" charset="0"/>
              </a:rPr>
              <a:t> </a:t>
            </a:r>
            <a:br>
              <a:rPr lang="en-US" b="1"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Self-Financed</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83657" y="4053114"/>
            <a:ext cx="9144000" cy="1655762"/>
          </a:xfrm>
        </p:spPr>
        <p:txBody>
          <a:bodyPr/>
          <a:lstStyle/>
          <a:p>
            <a:endParaRPr lang="en-US" dirty="0"/>
          </a:p>
        </p:txBody>
      </p:sp>
    </p:spTree>
    <p:extLst>
      <p:ext uri="{BB962C8B-B14F-4D97-AF65-F5344CB8AC3E}">
        <p14:creationId xmlns:p14="http://schemas.microsoft.com/office/powerpoint/2010/main" val="226026421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St. Philip’s Episcopal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4225254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99B51E7-65AA-7EA1-A873-BA428F0CF8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374554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Sacred Heart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4738320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E675AD8-466B-8F00-638D-D68699D09B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82682" y="2707"/>
            <a:ext cx="6668087" cy="6855293"/>
          </a:xfrm>
          <a:prstGeom prst="rect">
            <a:avLst/>
          </a:prstGeom>
        </p:spPr>
      </p:pic>
    </p:spTree>
    <p:extLst>
      <p:ext uri="{BB962C8B-B14F-4D97-AF65-F5344CB8AC3E}">
        <p14:creationId xmlns:p14="http://schemas.microsoft.com/office/powerpoint/2010/main" val="1099664040"/>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Uvalde EMS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5394737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E4B17AE4-DAE4-4A84-8C62-132209A36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3653925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t>Uvalde Fire Dept.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23648170"/>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0C83121-0453-5B87-341A-A3B8DA88C7AA}"/>
              </a:ext>
            </a:extLst>
          </p:cNvPr>
          <p:cNvSpPr>
            <a:spLocks noGrp="1"/>
          </p:cNvSpPr>
          <p:nvPr>
            <p:ph type="ctrTitle"/>
          </p:nvPr>
        </p:nvSpPr>
        <p:spPr/>
        <p:txBody>
          <a:bodyPr/>
          <a:lstStyle/>
          <a:p>
            <a:endParaRPr lang="en-US" dirty="0"/>
          </a:p>
        </p:txBody>
      </p:sp>
      <p:sp>
        <p:nvSpPr>
          <p:cNvPr id="10" name="Subtitle 9">
            <a:extLst>
              <a:ext uri="{FF2B5EF4-FFF2-40B4-BE49-F238E27FC236}">
                <a16:creationId xmlns:a16="http://schemas.microsoft.com/office/drawing/2014/main" id="{6B120939-710C-ACD5-A9F5-8C85D8D671F3}"/>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6" name="Picture 5">
            <a:extLst>
              <a:ext uri="{FF2B5EF4-FFF2-40B4-BE49-F238E27FC236}">
                <a16:creationId xmlns:a16="http://schemas.microsoft.com/office/drawing/2014/main" id="{4A0A3586-7E9C-4D78-5EE3-DDB13CEA11B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39148" y="52839"/>
            <a:ext cx="11726804" cy="6755926"/>
          </a:xfrm>
          <a:prstGeom prst="rect">
            <a:avLst/>
          </a:prstGeom>
        </p:spPr>
      </p:pic>
    </p:spTree>
    <p:extLst>
      <p:ext uri="{BB962C8B-B14F-4D97-AF65-F5344CB8AC3E}">
        <p14:creationId xmlns:p14="http://schemas.microsoft.com/office/powerpoint/2010/main" val="390925961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Uvalde Police Dept.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49637780"/>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ED1F233-B23C-B024-C890-E15BC67D9B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42505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586698" y="444733"/>
            <a:ext cx="9144000" cy="1357173"/>
          </a:xfrm>
        </p:spPr>
        <p:txBody>
          <a:bodyPr>
            <a:noAutofit/>
          </a:bodyPr>
          <a:lstStyle/>
          <a:p>
            <a:pPr algn="r"/>
            <a:r>
              <a:rPr lang="en-US" sz="5400" b="1" dirty="0">
                <a:latin typeface="Segoe UI Light" panose="020B0502040204020203" pitchFamily="34" charset="0"/>
                <a:cs typeface="Segoe UI Light" panose="020B0502040204020203" pitchFamily="34" charset="0"/>
              </a:rPr>
              <a:t>Launch Date:</a:t>
            </a:r>
            <a:br>
              <a:rPr lang="en-US" sz="5400" b="1" dirty="0">
                <a:latin typeface="Segoe UI Light" panose="020B0502040204020203" pitchFamily="34" charset="0"/>
                <a:cs typeface="Segoe UI Light" panose="020B0502040204020203" pitchFamily="34" charset="0"/>
              </a:rPr>
            </a:br>
            <a:r>
              <a:rPr lang="en-US" sz="5400" dirty="0">
                <a:latin typeface="Segoe UI Light" panose="020B0502040204020203" pitchFamily="34" charset="0"/>
                <a:cs typeface="Segoe UI Light" panose="020B0502040204020203" pitchFamily="34" charset="0"/>
              </a:rPr>
              <a:t>May 31, 2022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2586698" y="1933628"/>
            <a:ext cx="9144000" cy="1655762"/>
          </a:xfrm>
        </p:spPr>
        <p:txBody>
          <a:bodyPr>
            <a:noAutofit/>
          </a:bodyPr>
          <a:lstStyle/>
          <a:p>
            <a:pPr algn="r"/>
            <a:r>
              <a:rPr lang="en-US" sz="5400" b="1" dirty="0">
                <a:latin typeface="Segoe UI Light" panose="020B0502040204020203" pitchFamily="34" charset="0"/>
                <a:cs typeface="Segoe UI Light" panose="020B0502040204020203" pitchFamily="34" charset="0"/>
              </a:rPr>
              <a:t>Set-Up Date:</a:t>
            </a:r>
          </a:p>
          <a:p>
            <a:pPr algn="r"/>
            <a:r>
              <a:rPr lang="en-US" sz="5400" dirty="0">
                <a:latin typeface="Segoe UI Light" panose="020B0502040204020203" pitchFamily="34" charset="0"/>
                <a:cs typeface="Segoe UI Light" panose="020B0502040204020203" pitchFamily="34" charset="0"/>
              </a:rPr>
              <a:t>June 25, 2022 </a:t>
            </a:r>
          </a:p>
          <a:p>
            <a:pPr algn="r"/>
            <a:r>
              <a:rPr lang="en-US" sz="5400" b="1" dirty="0">
                <a:latin typeface="Segoe UI Light" panose="020B0502040204020203" pitchFamily="34" charset="0"/>
                <a:cs typeface="Segoe UI Light" panose="020B0502040204020203" pitchFamily="34" charset="0"/>
              </a:rPr>
              <a:t>Event Dates:</a:t>
            </a:r>
          </a:p>
          <a:p>
            <a:pPr algn="r"/>
            <a:r>
              <a:rPr lang="en-US" sz="5400" dirty="0">
                <a:latin typeface="Segoe UI Light" panose="020B0502040204020203" pitchFamily="34" charset="0"/>
                <a:cs typeface="Segoe UI Light" panose="020B0502040204020203" pitchFamily="34" charset="0"/>
              </a:rPr>
              <a:t>June 26 &amp; June 27, 2022 </a:t>
            </a:r>
          </a:p>
        </p:txBody>
      </p:sp>
    </p:spTree>
    <p:extLst>
      <p:ext uri="{BB962C8B-B14F-4D97-AF65-F5344CB8AC3E}">
        <p14:creationId xmlns:p14="http://schemas.microsoft.com/office/powerpoint/2010/main" val="237419206"/>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Uvalde School District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79512953"/>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A4060E62-21E3-A134-D433-B8EEDAC5DF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4654080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Uvalde Meat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normAutofit/>
          </a:bodyPr>
          <a:lstStyle/>
          <a:p>
            <a:r>
              <a:rPr lang="en-US" sz="4400" dirty="0">
                <a:latin typeface="Segoe UI Light" panose="020B0502040204020203" pitchFamily="34" charset="0"/>
                <a:cs typeface="Segoe UI Light" panose="020B0502040204020203" pitchFamily="34" charset="0"/>
              </a:rPr>
              <a:t>(Has donated many food items to the </a:t>
            </a:r>
          </a:p>
          <a:p>
            <a:r>
              <a:rPr lang="en-US" sz="4400" dirty="0">
                <a:latin typeface="Segoe UI Light" panose="020B0502040204020203" pitchFamily="34" charset="0"/>
                <a:cs typeface="Segoe UI Light" panose="020B0502040204020203" pitchFamily="34" charset="0"/>
              </a:rPr>
              <a:t>local community)</a:t>
            </a:r>
          </a:p>
        </p:txBody>
      </p:sp>
    </p:spTree>
    <p:extLst>
      <p:ext uri="{BB962C8B-B14F-4D97-AF65-F5344CB8AC3E}">
        <p14:creationId xmlns:p14="http://schemas.microsoft.com/office/powerpoint/2010/main" val="133016582"/>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4DF33B0A-37E6-2B6E-5CF2-189F1AB138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4826" y="0"/>
            <a:ext cx="9954087" cy="6858000"/>
          </a:xfrm>
          <a:prstGeom prst="rect">
            <a:avLst/>
          </a:prstGeom>
        </p:spPr>
      </p:pic>
    </p:spTree>
    <p:extLst>
      <p:ext uri="{BB962C8B-B14F-4D97-AF65-F5344CB8AC3E}">
        <p14:creationId xmlns:p14="http://schemas.microsoft.com/office/powerpoint/2010/main" val="158398601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Uvalde Leader-News Staff</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normAutofit/>
          </a:bodyPr>
          <a:lstStyle/>
          <a:p>
            <a:r>
              <a:rPr lang="en-US" sz="4400" dirty="0">
                <a:latin typeface="Segoe UI Light" panose="020B0502040204020203" pitchFamily="34" charset="0"/>
                <a:cs typeface="Segoe UI Light" panose="020B0502040204020203" pitchFamily="34" charset="0"/>
              </a:rPr>
              <a:t>Tirelessly covered the tragic story </a:t>
            </a:r>
          </a:p>
          <a:p>
            <a:r>
              <a:rPr lang="en-US" sz="4400" dirty="0">
                <a:latin typeface="Segoe UI Light" panose="020B0502040204020203" pitchFamily="34" charset="0"/>
                <a:cs typeface="Segoe UI Light" panose="020B0502040204020203" pitchFamily="34" charset="0"/>
              </a:rPr>
              <a:t>for the world</a:t>
            </a:r>
          </a:p>
        </p:txBody>
      </p:sp>
    </p:spTree>
    <p:extLst>
      <p:ext uri="{BB962C8B-B14F-4D97-AF65-F5344CB8AC3E}">
        <p14:creationId xmlns:p14="http://schemas.microsoft.com/office/powerpoint/2010/main" val="82022753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AD280B5-F3BC-185B-CA1B-D0D2CFF1B0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93012561"/>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Starbuck’s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509963"/>
            <a:ext cx="9144000" cy="1655762"/>
          </a:xfrm>
        </p:spPr>
        <p:txBody>
          <a:bodyPr>
            <a:normAutofit/>
          </a:bodyPr>
          <a:lstStyle/>
          <a:p>
            <a:r>
              <a:rPr lang="en-US" sz="4400" dirty="0">
                <a:latin typeface="Segoe UI Light" panose="020B0502040204020203" pitchFamily="34" charset="0"/>
                <a:cs typeface="Segoe UI Light" panose="020B0502040204020203" pitchFamily="34" charset="0"/>
              </a:rPr>
              <a:t>(Generously donated many food products to the local community)</a:t>
            </a:r>
          </a:p>
        </p:txBody>
      </p:sp>
    </p:spTree>
    <p:extLst>
      <p:ext uri="{BB962C8B-B14F-4D97-AF65-F5344CB8AC3E}">
        <p14:creationId xmlns:p14="http://schemas.microsoft.com/office/powerpoint/2010/main" val="1451529939"/>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2A33193D-54F0-FBA9-B45A-E93FD445E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8807616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r>
              <a:rPr lang="en-US" dirty="0">
                <a:latin typeface="Segoe UI Light" panose="020B0502040204020203" pitchFamily="34" charset="0"/>
                <a:cs typeface="Segoe UI Light" panose="020B0502040204020203" pitchFamily="34" charset="0"/>
              </a:rPr>
              <a:t>Soul Shine Industries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24000" y="3465434"/>
            <a:ext cx="9144000" cy="1655762"/>
          </a:xfrm>
        </p:spPr>
        <p:txBody>
          <a:bodyPr>
            <a:normAutofit/>
          </a:bodyPr>
          <a:lstStyle/>
          <a:p>
            <a:r>
              <a:rPr lang="en-US" sz="4400" dirty="0">
                <a:latin typeface="Segoe UI Light" panose="020B0502040204020203" pitchFamily="34" charset="0"/>
                <a:cs typeface="Segoe UI Light" panose="020B0502040204020203" pitchFamily="34" charset="0"/>
              </a:rPr>
              <a:t>(Generously built and donated </a:t>
            </a:r>
          </a:p>
          <a:p>
            <a:r>
              <a:rPr lang="en-US" sz="4400" dirty="0">
                <a:latin typeface="Segoe UI Light" panose="020B0502040204020203" pitchFamily="34" charset="0"/>
                <a:cs typeface="Segoe UI Light" panose="020B0502040204020203" pitchFamily="34" charset="0"/>
              </a:rPr>
              <a:t>twenty-one custom caskets)</a:t>
            </a:r>
          </a:p>
        </p:txBody>
      </p:sp>
    </p:spTree>
    <p:extLst>
      <p:ext uri="{BB962C8B-B14F-4D97-AF65-F5344CB8AC3E}">
        <p14:creationId xmlns:p14="http://schemas.microsoft.com/office/powerpoint/2010/main" val="683485419"/>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D2B46A77-2226-4BFE-21A0-D015E188E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53204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267115" y="2804886"/>
            <a:ext cx="9144000" cy="2387600"/>
          </a:xfrm>
        </p:spPr>
        <p:txBody>
          <a:bodyPr>
            <a:noAutofit/>
          </a:bodyPr>
          <a:lstStyle/>
          <a:p>
            <a:pPr algn="r"/>
            <a:r>
              <a:rPr lang="en-US" sz="5400" b="1" dirty="0">
                <a:latin typeface="Segoe UI Light" panose="020B0502040204020203" pitchFamily="34" charset="0"/>
                <a:cs typeface="Segoe UI Light" panose="020B0502040204020203" pitchFamily="34" charset="0"/>
              </a:rPr>
              <a:t>Strategic Tool:</a:t>
            </a:r>
            <a:br>
              <a:rPr lang="en-US" sz="5400" b="1" dirty="0">
                <a:latin typeface="Segoe UI Light" panose="020B0502040204020203" pitchFamily="34" charset="0"/>
                <a:cs typeface="Segoe UI Light" panose="020B0502040204020203" pitchFamily="34" charset="0"/>
              </a:rPr>
            </a:br>
            <a:br>
              <a:rPr lang="en-US" sz="5400" b="1" dirty="0">
                <a:latin typeface="Segoe UI Light" panose="020B0502040204020203" pitchFamily="34" charset="0"/>
                <a:cs typeface="Segoe UI Light" panose="020B0502040204020203" pitchFamily="34" charset="0"/>
              </a:rPr>
            </a:br>
            <a:r>
              <a:rPr lang="en-US" sz="5400" dirty="0">
                <a:latin typeface="Segoe UI Light" panose="020B0502040204020203" pitchFamily="34" charset="0"/>
                <a:cs typeface="Segoe UI Light" panose="020B0502040204020203" pitchFamily="34" charset="0"/>
              </a:rPr>
              <a:t>Cookies</a:t>
            </a:r>
            <a:br>
              <a:rPr lang="en-US" sz="5400" dirty="0">
                <a:latin typeface="Segoe UI Light" panose="020B0502040204020203" pitchFamily="34" charset="0"/>
                <a:cs typeface="Segoe UI Light" panose="020B0502040204020203" pitchFamily="34" charset="0"/>
              </a:rPr>
            </a:br>
            <a:br>
              <a:rPr lang="en-US" dirty="0">
                <a:latin typeface="Segoe UI Light" panose="020B0502040204020203" pitchFamily="34" charset="0"/>
                <a:cs typeface="Segoe UI Light" panose="020B0502040204020203" pitchFamily="34" charset="0"/>
              </a:rPr>
            </a:b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83657" y="4053114"/>
            <a:ext cx="9144000" cy="1655762"/>
          </a:xfrm>
        </p:spPr>
        <p:txBody>
          <a:bodyPr/>
          <a:lstStyle/>
          <a:p>
            <a:endParaRPr lang="en-US" dirty="0"/>
          </a:p>
        </p:txBody>
      </p:sp>
    </p:spTree>
    <p:extLst>
      <p:ext uri="{BB962C8B-B14F-4D97-AF65-F5344CB8AC3E}">
        <p14:creationId xmlns:p14="http://schemas.microsoft.com/office/powerpoint/2010/main" val="1934865410"/>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normAutofit fontScale="90000"/>
          </a:bodyPr>
          <a:lstStyle/>
          <a:p>
            <a:r>
              <a:rPr lang="en-US" dirty="0">
                <a:latin typeface="Segoe UI Light" panose="020B0502040204020203" pitchFamily="34" charset="0"/>
                <a:cs typeface="Segoe UI Light" panose="020B0502040204020203" pitchFamily="34" charset="0"/>
              </a:rPr>
              <a:t>Soul Shine Owner Trey Ganem tries his first lady lock. (We think it won’t be his last). </a:t>
            </a:r>
            <a:r>
              <a:rPr lang="en-US" dirty="0">
                <a:latin typeface="Segoe UI Light" panose="020B0502040204020203" pitchFamily="34" charset="0"/>
                <a:cs typeface="Segoe UI Light" panose="020B0502040204020203" pitchFamily="34" charset="0"/>
                <a:sym typeface="Wingdings" panose="05000000000000000000" pitchFamily="2" charset="2"/>
              </a:rPr>
              <a:t></a:t>
            </a: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85042300"/>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9760ACF6-2E69-EF9C-1E8B-858BFC7241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36712017"/>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In the end, it seems Mr. Ganem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wasn’t the only person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who enjoyed lady locks.</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115113303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Lady locks were the cookie that generated the most feedback from guests. That’s usually the case for the ever-popular crown jewel of the wedding cookie table. </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84526095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We must thank a Uvalde helper: Ms. Kathie Quinones. She knows the Uvalde community well and helped us with this event immensely.</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3910444442"/>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9D4E62-5B9C-FC6A-92AF-CBFED5C785B8}"/>
              </a:ext>
            </a:extLst>
          </p:cNvPr>
          <p:cNvSpPr>
            <a:spLocks noGrp="1"/>
          </p:cNvSpPr>
          <p:nvPr>
            <p:ph type="title"/>
          </p:nvPr>
        </p:nvSpPr>
        <p:spPr>
          <a:xfrm>
            <a:off x="7908131" y="1140105"/>
            <a:ext cx="3932237" cy="3213847"/>
          </a:xfrm>
        </p:spPr>
        <p:txBody>
          <a:bodyPr>
            <a:normAutofit/>
          </a:bodyPr>
          <a:lstStyle/>
          <a:p>
            <a:r>
              <a:rPr lang="en-US" dirty="0">
                <a:latin typeface="Segoe UI Light" panose="020B0502040204020203" pitchFamily="34" charset="0"/>
                <a:cs typeface="Segoe UI Light" panose="020B0502040204020203" pitchFamily="34" charset="0"/>
              </a:rPr>
              <a:t>Ms. Kathie Quinones became an invaluable</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member of our Uvalde team and the WCTC community. </a:t>
            </a:r>
          </a:p>
        </p:txBody>
      </p:sp>
      <p:sp>
        <p:nvSpPr>
          <p:cNvPr id="8" name="Text Placeholder 7">
            <a:extLst>
              <a:ext uri="{FF2B5EF4-FFF2-40B4-BE49-F238E27FC236}">
                <a16:creationId xmlns:a16="http://schemas.microsoft.com/office/drawing/2014/main" id="{41F52B7F-F3EF-A4FC-B083-50D77DD821D0}"/>
              </a:ext>
            </a:extLst>
          </p:cNvPr>
          <p:cNvSpPr>
            <a:spLocks noGrp="1"/>
          </p:cNvSpPr>
          <p:nvPr>
            <p:ph type="body" sz="half" idx="2"/>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pic>
        <p:nvPicPr>
          <p:cNvPr id="3" name="Picture 2">
            <a:extLst>
              <a:ext uri="{FF2B5EF4-FFF2-40B4-BE49-F238E27FC236}">
                <a16:creationId xmlns:a16="http://schemas.microsoft.com/office/drawing/2014/main" id="{A16229B9-8675-970C-8318-3024E58F2F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629" y="532181"/>
            <a:ext cx="3932237" cy="5232083"/>
          </a:xfrm>
          <a:prstGeom prst="rect">
            <a:avLst/>
          </a:prstGeom>
        </p:spPr>
      </p:pic>
    </p:spTree>
    <p:extLst>
      <p:ext uri="{BB962C8B-B14F-4D97-AF65-F5344CB8AC3E}">
        <p14:creationId xmlns:p14="http://schemas.microsoft.com/office/powerpoint/2010/main" val="50909676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1F52B7F-F3EF-A4FC-B083-50D77DD821D0}"/>
              </a:ext>
            </a:extLst>
          </p:cNvPr>
          <p:cNvSpPr>
            <a:spLocks noGrp="1"/>
          </p:cNvSpPr>
          <p:nvPr>
            <p:ph type="body" sz="half" idx="2"/>
          </p:nvPr>
        </p:nvSpPr>
        <p:spPr>
          <a:xfrm>
            <a:off x="839788" y="457200"/>
            <a:ext cx="3932237" cy="5411788"/>
          </a:xfrm>
        </p:spPr>
        <p:txBody>
          <a:bodyPr>
            <a:normAutofit/>
          </a:bodyPr>
          <a:lstStyle/>
          <a:p>
            <a:endParaRPr lang="en-US" sz="3200" dirty="0">
              <a:latin typeface="Segoe UI Light" panose="020B0502040204020203" pitchFamily="34" charset="0"/>
              <a:cs typeface="Segoe UI Light" panose="020B0502040204020203" pitchFamily="34" charset="0"/>
            </a:endParaRPr>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
        <p:nvSpPr>
          <p:cNvPr id="5" name="Title 4">
            <a:extLst>
              <a:ext uri="{FF2B5EF4-FFF2-40B4-BE49-F238E27FC236}">
                <a16:creationId xmlns:a16="http://schemas.microsoft.com/office/drawing/2014/main" id="{078AA016-7CFC-4784-6D5B-EE34627E7EF0}"/>
              </a:ext>
            </a:extLst>
          </p:cNvPr>
          <p:cNvSpPr>
            <a:spLocks noGrp="1"/>
          </p:cNvSpPr>
          <p:nvPr>
            <p:ph type="title"/>
          </p:nvPr>
        </p:nvSpPr>
        <p:spPr>
          <a:xfrm>
            <a:off x="0" y="0"/>
            <a:ext cx="4310743" cy="6721475"/>
          </a:xfrm>
        </p:spPr>
        <p:txBody>
          <a:bodyPr>
            <a:normAutofit/>
          </a:bodyPr>
          <a:lstStyle/>
          <a:p>
            <a:r>
              <a:rPr lang="en-US" dirty="0"/>
              <a:t>Kathie Quinones secured the Uvalde volunteers we needed. She handled many Uvalde details for us since she knows the town. She hand-delivered cookies for us after the event to people who could not attend. It takes a village, and we are glad Kathie is in our village. </a:t>
            </a:r>
          </a:p>
        </p:txBody>
      </p:sp>
      <p:pic>
        <p:nvPicPr>
          <p:cNvPr id="9" name="Picture 8">
            <a:extLst>
              <a:ext uri="{FF2B5EF4-FFF2-40B4-BE49-F238E27FC236}">
                <a16:creationId xmlns:a16="http://schemas.microsoft.com/office/drawing/2014/main" id="{F821A760-11AA-7319-9A0E-0A1EED3593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8583" y="457200"/>
            <a:ext cx="4067296" cy="5411788"/>
          </a:xfrm>
          <a:prstGeom prst="rect">
            <a:avLst/>
          </a:prstGeom>
        </p:spPr>
      </p:pic>
    </p:spTree>
    <p:extLst>
      <p:ext uri="{BB962C8B-B14F-4D97-AF65-F5344CB8AC3E}">
        <p14:creationId xmlns:p14="http://schemas.microsoft.com/office/powerpoint/2010/main" val="351222868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Thank you to the many hardworking people in Uvalde who helped us and to gracious Uvalde residents who accepted our gift. We will never forget you or be far away from you. </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382510608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F5EE567B-974D-F420-3AB1-304A32AAC9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04762580"/>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Thanks to our most generous WCTC members who supported this project wholeheartedly. You are the heart of the community and the reason efforts like this succeed.</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3518091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4800" dirty="0">
                <a:latin typeface="Segoe UI Light" panose="020B0502040204020203" pitchFamily="34" charset="0"/>
                <a:cs typeface="Segoe UI Light" panose="020B0502040204020203" pitchFamily="34" charset="0"/>
              </a:rPr>
              <a:t>We didn’t know we were embarking on a monumental project that would touch the lives of hundreds of people. They received a “lift up” through our Community’s caring and cookies. </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371713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444915" y="1319153"/>
            <a:ext cx="9144000" cy="2387600"/>
          </a:xfrm>
        </p:spPr>
        <p:txBody>
          <a:bodyPr>
            <a:normAutofit fontScale="90000"/>
          </a:bodyPr>
          <a:lstStyle/>
          <a:p>
            <a:pPr algn="r"/>
            <a:r>
              <a:rPr lang="en-US" b="1" dirty="0">
                <a:latin typeface="Segoe UI Light" panose="020B0502040204020203" pitchFamily="34" charset="0"/>
                <a:cs typeface="Segoe UI Light" panose="020B0502040204020203" pitchFamily="34" charset="0"/>
              </a:rPr>
              <a:t>Our Mode of Team Interaction:</a:t>
            </a:r>
            <a:br>
              <a:rPr lang="en-US" b="1" dirty="0">
                <a:latin typeface="Segoe UI Light" panose="020B0502040204020203" pitchFamily="34" charset="0"/>
                <a:cs typeface="Segoe UI Light" panose="020B0502040204020203" pitchFamily="34" charset="0"/>
              </a:rPr>
            </a:br>
            <a:br>
              <a:rPr lang="en-US" b="1"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Primarily Remote Activities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83657" y="4053114"/>
            <a:ext cx="9144000" cy="1655762"/>
          </a:xfrm>
        </p:spPr>
        <p:txBody>
          <a:bodyPr/>
          <a:lstStyle/>
          <a:p>
            <a:endParaRPr lang="en-US" dirty="0"/>
          </a:p>
        </p:txBody>
      </p:sp>
    </p:spTree>
    <p:extLst>
      <p:ext uri="{BB962C8B-B14F-4D97-AF65-F5344CB8AC3E}">
        <p14:creationId xmlns:p14="http://schemas.microsoft.com/office/powerpoint/2010/main" val="162635258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4800" b="1" i="0" u="none" strike="noStrike" dirty="0">
                <a:solidFill>
                  <a:srgbClr val="000000"/>
                </a:solidFill>
                <a:effectLst/>
                <a:latin typeface="Segoe UI Light" panose="020B0502040204020203" pitchFamily="34" charset="0"/>
              </a:rPr>
              <a:t>You made "Cookies for Uvalde" possible by coming together in three short weeks and working hard and supporting the cause. </a:t>
            </a:r>
            <a:endParaRPr lang="en-US" sz="4800" b="1" dirty="0">
              <a:latin typeface="Segoe UI Light" panose="020B0502040204020203" pitchFamily="34" charset="0"/>
              <a:cs typeface="Segoe UI Light" panose="020B0502040204020203" pitchFamily="34" charset="0"/>
            </a:endParaRP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073742883"/>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4800" b="1" i="0" u="none" strike="noStrike" dirty="0">
                <a:solidFill>
                  <a:srgbClr val="000000"/>
                </a:solidFill>
                <a:effectLst/>
                <a:latin typeface="Segoe UI Light" panose="020B0502040204020203" pitchFamily="34" charset="0"/>
              </a:rPr>
              <a:t>You provided everything we needed to lift people’s spirits—cookies, supplies, gifts. You added the heart and soul we offered to </a:t>
            </a:r>
            <a:br>
              <a:rPr lang="en-US" sz="4800" b="1" i="0" u="none" strike="noStrike" dirty="0">
                <a:solidFill>
                  <a:srgbClr val="000000"/>
                </a:solidFill>
                <a:effectLst/>
                <a:latin typeface="Segoe UI Light" panose="020B0502040204020203" pitchFamily="34" charset="0"/>
              </a:rPr>
            </a:br>
            <a:r>
              <a:rPr lang="en-US" sz="4800" b="1" i="0" u="none" strike="noStrike" dirty="0">
                <a:solidFill>
                  <a:srgbClr val="000000"/>
                </a:solidFill>
                <a:effectLst/>
                <a:latin typeface="Segoe UI Light" panose="020B0502040204020203" pitchFamily="34" charset="0"/>
              </a:rPr>
              <a:t>the hurting community of Uvalde.</a:t>
            </a:r>
            <a:endParaRPr lang="en-US" sz="4800" b="1" dirty="0">
              <a:latin typeface="Segoe UI Light" panose="020B0502040204020203" pitchFamily="34" charset="0"/>
              <a:cs typeface="Segoe UI Light" panose="020B0502040204020203" pitchFamily="34" charset="0"/>
            </a:endParaRP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4122084292"/>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4800" b="1" i="0" u="none" strike="noStrike" dirty="0">
                <a:solidFill>
                  <a:srgbClr val="000000"/>
                </a:solidFill>
                <a:effectLst/>
                <a:latin typeface="Segoe UI Light" panose="020B0502040204020203" pitchFamily="34" charset="0"/>
              </a:rPr>
              <a:t>Thank you for the goodness you spread in this world each and every day. </a:t>
            </a:r>
            <a:br>
              <a:rPr lang="en-US" sz="4800" b="1" i="0" u="none" strike="noStrike" dirty="0">
                <a:solidFill>
                  <a:srgbClr val="000000"/>
                </a:solidFill>
                <a:effectLst/>
                <a:latin typeface="Segoe UI Light" panose="020B0502040204020203" pitchFamily="34" charset="0"/>
              </a:rPr>
            </a:br>
            <a:r>
              <a:rPr lang="en-US" sz="4800" b="1" i="0" u="none" strike="noStrike" dirty="0">
                <a:solidFill>
                  <a:srgbClr val="000000"/>
                </a:solidFill>
                <a:effectLst/>
                <a:latin typeface="Segoe UI Light" panose="020B0502040204020203" pitchFamily="34" charset="0"/>
              </a:rPr>
              <a:t>You make our world sweeter and better, </a:t>
            </a:r>
            <a:br>
              <a:rPr lang="en-US" sz="4800" b="1" i="0" u="none" strike="noStrike" dirty="0">
                <a:solidFill>
                  <a:srgbClr val="000000"/>
                </a:solidFill>
                <a:effectLst/>
                <a:latin typeface="Segoe UI Light" panose="020B0502040204020203" pitchFamily="34" charset="0"/>
              </a:rPr>
            </a:br>
            <a:r>
              <a:rPr lang="en-US" sz="4800" b="1" i="0" u="none" strike="noStrike" dirty="0">
                <a:solidFill>
                  <a:srgbClr val="000000"/>
                </a:solidFill>
                <a:effectLst/>
                <a:latin typeface="Segoe UI Light" panose="020B0502040204020203" pitchFamily="34" charset="0"/>
              </a:rPr>
              <a:t>seeking nothing in return.</a:t>
            </a:r>
            <a:endParaRPr lang="en-US" sz="4800" b="1" dirty="0">
              <a:latin typeface="Segoe UI Light" panose="020B0502040204020203" pitchFamily="34" charset="0"/>
              <a:cs typeface="Segoe UI Light" panose="020B0502040204020203" pitchFamily="34" charset="0"/>
            </a:endParaRP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579490744"/>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4800" b="1" i="0" u="none" strike="noStrike" dirty="0">
                <a:solidFill>
                  <a:srgbClr val="000000"/>
                </a:solidFill>
                <a:effectLst/>
                <a:latin typeface="Segoe UI Light" panose="020B0502040204020203" pitchFamily="34" charset="0"/>
              </a:rPr>
              <a:t>With your goodness, you touch lives.</a:t>
            </a:r>
            <a:endParaRPr lang="en-US" sz="4800" b="1" dirty="0">
              <a:latin typeface="Segoe UI Light" panose="020B0502040204020203" pitchFamily="34" charset="0"/>
              <a:cs typeface="Segoe UI Light" panose="020B0502040204020203" pitchFamily="34" charset="0"/>
            </a:endParaRP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258326775"/>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endParaRPr lang="en-US" sz="4800" b="1" dirty="0">
              <a:latin typeface="Segoe UI Light" panose="020B0502040204020203" pitchFamily="34" charset="0"/>
              <a:cs typeface="Segoe UI Light" panose="020B0502040204020203" pitchFamily="34" charset="0"/>
            </a:endParaRP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pic>
        <p:nvPicPr>
          <p:cNvPr id="6" name="Picture 5">
            <a:extLst>
              <a:ext uri="{FF2B5EF4-FFF2-40B4-BE49-F238E27FC236}">
                <a16:creationId xmlns:a16="http://schemas.microsoft.com/office/drawing/2014/main" id="{0AC32B83-7E4D-893E-701D-49BD44FF4B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5600" y="47171"/>
            <a:ext cx="9042400" cy="6781800"/>
          </a:xfrm>
          <a:prstGeom prst="rect">
            <a:avLst/>
          </a:prstGeom>
        </p:spPr>
      </p:pic>
    </p:spTree>
    <p:extLst>
      <p:ext uri="{BB962C8B-B14F-4D97-AF65-F5344CB8AC3E}">
        <p14:creationId xmlns:p14="http://schemas.microsoft.com/office/powerpoint/2010/main" val="170449297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Outcomes</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989144963"/>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35016" y="28702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Many guests provided feedback that several of the cookies we offered were new to them. They were delighted with what they tried.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02887294"/>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677866" y="1786338"/>
            <a:ext cx="9144000" cy="2387600"/>
          </a:xfrm>
        </p:spPr>
        <p:txBody>
          <a:bodyPr>
            <a:normAutofit/>
          </a:bodyPr>
          <a:lstStyle/>
          <a:p>
            <a:pPr algn="r"/>
            <a:r>
              <a:rPr lang="en-US" sz="4800" dirty="0">
                <a:latin typeface="Segoe UI Light" panose="020B0502040204020203" pitchFamily="34" charset="0"/>
                <a:cs typeface="Segoe UI Light" panose="020B0502040204020203" pitchFamily="34" charset="0"/>
              </a:rPr>
              <a:t>Our guests said they loved learning about the cookie table tradition.</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56100914"/>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665166" y="2235200"/>
            <a:ext cx="9144000" cy="2387600"/>
          </a:xfrm>
        </p:spPr>
        <p:txBody>
          <a:bodyPr>
            <a:noAutofit/>
          </a:bodyPr>
          <a:lstStyle/>
          <a:p>
            <a:pPr algn="r"/>
            <a:r>
              <a:rPr lang="en-US" sz="4800" dirty="0">
                <a:latin typeface="Segoe UI Light" panose="020B0502040204020203" pitchFamily="34" charset="0"/>
                <a:cs typeface="Segoe UI Light" panose="020B0502040204020203" pitchFamily="34" charset="0"/>
              </a:rPr>
              <a:t>They loved learning about the Wedding Cookie Table Community. They were in awe of what our Community did for Uvalde.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40192660"/>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2112163"/>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grief counselors told us they saw people smile whom they hadn’t seen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smile in a month.</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78836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352150" y="3824356"/>
            <a:ext cx="9144000" cy="2387600"/>
          </a:xfrm>
        </p:spPr>
        <p:txBody>
          <a:bodyPr>
            <a:normAutofit/>
          </a:bodyPr>
          <a:lstStyle/>
          <a:p>
            <a:pPr algn="r"/>
            <a:endParaRPr lang="en-US" dirty="0">
              <a:latin typeface="Segoe UI Light" panose="020B0502040204020203" pitchFamily="34" charset="0"/>
              <a:cs typeface="Segoe UI Light" panose="020B0502040204020203" pitchFamily="34" charset="0"/>
            </a:endParaRPr>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10528" y="3362394"/>
            <a:ext cx="9144000" cy="1655762"/>
          </a:xfrm>
        </p:spPr>
        <p:txBody>
          <a:bodyPr/>
          <a:lstStyle/>
          <a:p>
            <a:endParaRPr lang="en-US" dirty="0"/>
          </a:p>
        </p:txBody>
      </p:sp>
      <p:pic>
        <p:nvPicPr>
          <p:cNvPr id="6" name="Picture 5">
            <a:extLst>
              <a:ext uri="{FF2B5EF4-FFF2-40B4-BE49-F238E27FC236}">
                <a16:creationId xmlns:a16="http://schemas.microsoft.com/office/drawing/2014/main" id="{15AED5FB-86CB-D417-92F8-A28A9C78CC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5876" y="778563"/>
            <a:ext cx="8346588" cy="5565088"/>
          </a:xfrm>
          <a:prstGeom prst="rect">
            <a:avLst/>
          </a:prstGeom>
        </p:spPr>
      </p:pic>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Tree>
    <p:extLst>
      <p:ext uri="{BB962C8B-B14F-4D97-AF65-F5344CB8AC3E}">
        <p14:creationId xmlns:p14="http://schemas.microsoft.com/office/powerpoint/2010/main" val="2036658184"/>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37472" y="1530356"/>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grief counselors told us that children were able to be children that day.</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2572552545"/>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820271" y="3552037"/>
            <a:ext cx="10971927"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received feedback that we gave the community a chance to come together for a positive and uplifting gathering—something they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needed and appreciated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right now.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9111065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747699" y="2940044"/>
            <a:ext cx="10971927"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watched the members of the WCTC do something that we do well: C-O-L-L-A-B-O-R-A-T-E.</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We worked in a circular fashion with great respect for each other.</a:t>
            </a:r>
            <a:br>
              <a:rPr lang="en-US" dirty="0">
                <a:latin typeface="Segoe UI Light" panose="020B0502040204020203" pitchFamily="34" charset="0"/>
                <a:cs typeface="Segoe UI Light" panose="020B0502040204020203" pitchFamily="34" charset="0"/>
              </a:rPr>
            </a:b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2068665991"/>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623508" y="2112163"/>
            <a:ext cx="10971927"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Egos did not get in the way. We had a common goal and stayed focused on our mission. We put the needs of the Uvalde community first.</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229147330"/>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623508" y="2112163"/>
            <a:ext cx="10971927" cy="2387600"/>
          </a:xfrm>
        </p:spPr>
        <p:txBody>
          <a:bodyPr>
            <a:normAutofit/>
          </a:bodyPr>
          <a:lstStyle/>
          <a:p>
            <a:pPr algn="r"/>
            <a:r>
              <a:rPr lang="en-US"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406843" y="1161245"/>
            <a:ext cx="9144000" cy="1655762"/>
          </a:xfrm>
        </p:spPr>
        <p:txBody>
          <a:bodyPr>
            <a:normAutofit/>
          </a:bodyPr>
          <a:lstStyle/>
          <a:p>
            <a:r>
              <a:rPr lang="en-US" sz="4800" dirty="0">
                <a:latin typeface="Segoe UI Light" panose="020B0502040204020203" pitchFamily="34" charset="0"/>
                <a:cs typeface="Segoe UI Light" panose="020B0502040204020203" pitchFamily="34" charset="0"/>
              </a:rPr>
              <a:t>Remember this slide from the beginning?  </a:t>
            </a:r>
          </a:p>
        </p:txBody>
      </p:sp>
    </p:spTree>
    <p:extLst>
      <p:ext uri="{BB962C8B-B14F-4D97-AF65-F5344CB8AC3E}">
        <p14:creationId xmlns:p14="http://schemas.microsoft.com/office/powerpoint/2010/main" val="356545204"/>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531480" y="2859314"/>
            <a:ext cx="9144000" cy="2387600"/>
          </a:xfrm>
        </p:spPr>
        <p:txBody>
          <a:bodyPr>
            <a:normAutofit fontScale="90000"/>
          </a:bodyPr>
          <a:lstStyle/>
          <a:p>
            <a:pPr algn="r"/>
            <a:r>
              <a:rPr lang="en-US" b="1" dirty="0">
                <a:latin typeface="Segoe UI Light" panose="020B0502040204020203" pitchFamily="34" charset="0"/>
                <a:cs typeface="Segoe UI Light" panose="020B0502040204020203" pitchFamily="34" charset="0"/>
              </a:rPr>
              <a:t>Our Knowledge of Others on the Team:</a:t>
            </a:r>
            <a:br>
              <a:rPr lang="en-US" b="1" dirty="0">
                <a:latin typeface="Segoe UI Light" panose="020B0502040204020203" pitchFamily="34" charset="0"/>
                <a:cs typeface="Segoe UI Light" panose="020B0502040204020203" pitchFamily="34" charset="0"/>
              </a:rPr>
            </a:br>
            <a:br>
              <a:rPr lang="en-US" b="1"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Limited.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Most have never met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face-to-face.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83657" y="4053114"/>
            <a:ext cx="9144000" cy="1655762"/>
          </a:xfrm>
        </p:spPr>
        <p:txBody>
          <a:bodyPr/>
          <a:lstStyle/>
          <a:p>
            <a:endParaRPr lang="en-US" dirty="0"/>
          </a:p>
        </p:txBody>
      </p:sp>
    </p:spTree>
    <p:extLst>
      <p:ext uri="{BB962C8B-B14F-4D97-AF65-F5344CB8AC3E}">
        <p14:creationId xmlns:p14="http://schemas.microsoft.com/office/powerpoint/2010/main" val="1390769377"/>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531480" y="2859314"/>
            <a:ext cx="9144000" cy="2387600"/>
          </a:xfrm>
        </p:spPr>
        <p:txBody>
          <a:bodyPr>
            <a:normAutofit/>
          </a:bodyPr>
          <a:lstStyle/>
          <a:p>
            <a:pPr algn="r"/>
            <a:r>
              <a:rPr lang="en-US" b="1" dirty="0">
                <a:latin typeface="Segoe UI Light" panose="020B0502040204020203" pitchFamily="34" charset="0"/>
                <a:cs typeface="Segoe UI Light" panose="020B0502040204020203" pitchFamily="34" charset="0"/>
              </a:rPr>
              <a:t>That changed.</a:t>
            </a: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83657" y="4053114"/>
            <a:ext cx="9144000" cy="1655762"/>
          </a:xfrm>
        </p:spPr>
        <p:txBody>
          <a:bodyPr/>
          <a:lstStyle/>
          <a:p>
            <a:endParaRPr lang="en-US" dirty="0"/>
          </a:p>
        </p:txBody>
      </p:sp>
    </p:spTree>
    <p:extLst>
      <p:ext uri="{BB962C8B-B14F-4D97-AF65-F5344CB8AC3E}">
        <p14:creationId xmlns:p14="http://schemas.microsoft.com/office/powerpoint/2010/main" val="3215539119"/>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921872" y="3116660"/>
            <a:ext cx="10971927"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still haven’t met face-to-face, but the core team who worked remotely has developed great respect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for each other. We now know each other by our voices. We bonded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and we keep in touch.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4057059728"/>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17715" y="2533075"/>
            <a:ext cx="11530942"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At first, the Pittsburgh-based members wanted to be in Uvalde but couldn’t. The San Antonio leaders wanted us there to help. In the end, we realize it was better we weren’t there.</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575805526"/>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9415" y="2358237"/>
            <a:ext cx="11800113"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absence of the Pittsburgh-members created space and others stepped up. The Uvalde community saw their own  community members serving them with smiles—including 5 teachers from Robb and Flores Elementary in Uvalde.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921147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title"/>
          </p:nvPr>
        </p:nvSpPr>
        <p:spPr>
          <a:xfrm>
            <a:off x="838200" y="1237174"/>
            <a:ext cx="10515600" cy="1325563"/>
          </a:xfrm>
        </p:spPr>
        <p:txBody>
          <a:bodyPr>
            <a:normAutofit fontScale="90000"/>
          </a:bodyPr>
          <a:lstStyle/>
          <a:p>
            <a:pPr algn="r"/>
            <a:r>
              <a:rPr lang="en-US" sz="5300" b="1" dirty="0">
                <a:latin typeface="Segoe UI Light" panose="020B0502040204020203" pitchFamily="34" charset="0"/>
                <a:cs typeface="Segoe UI Light" panose="020B0502040204020203" pitchFamily="34" charset="0"/>
              </a:rPr>
              <a:t>Goal: Provide Comfort through Cookies </a:t>
            </a:r>
            <a:br>
              <a:rPr lang="en-US" b="1" dirty="0">
                <a:latin typeface="Segoe UI Light" panose="020B0502040204020203" pitchFamily="34" charset="0"/>
                <a:cs typeface="Segoe UI Light" panose="020B0502040204020203" pitchFamily="34" charset="0"/>
              </a:rPr>
            </a:br>
            <a:br>
              <a:rPr lang="en-US" sz="4900" dirty="0">
                <a:latin typeface="Segoe UI Light" panose="020B0502040204020203" pitchFamily="34" charset="0"/>
                <a:cs typeface="Segoe UI Light" panose="020B0502040204020203" pitchFamily="34" charset="0"/>
              </a:rPr>
            </a:br>
            <a:endParaRPr lang="en-US" sz="4900" dirty="0">
              <a:latin typeface="Segoe UI Light" panose="020B0502040204020203" pitchFamily="34" charset="0"/>
              <a:cs typeface="Segoe UI Light" panose="020B0502040204020203" pitchFamily="34" charset="0"/>
            </a:endParaRPr>
          </a:p>
        </p:txBody>
      </p:sp>
      <p:sp>
        <p:nvSpPr>
          <p:cNvPr id="3" name="Content Placeholder 2">
            <a:extLst>
              <a:ext uri="{FF2B5EF4-FFF2-40B4-BE49-F238E27FC236}">
                <a16:creationId xmlns:a16="http://schemas.microsoft.com/office/drawing/2014/main" id="{217AB140-FFE6-4674-83BB-F65A7F3CA6FD}"/>
              </a:ext>
            </a:extLst>
          </p:cNvPr>
          <p:cNvSpPr>
            <a:spLocks noGrp="1"/>
          </p:cNvSpPr>
          <p:nvPr>
            <p:ph idx="1"/>
          </p:nvPr>
        </p:nvSpPr>
        <p:spPr>
          <a:xfrm>
            <a:off x="838200" y="1378857"/>
            <a:ext cx="10515600" cy="4798106"/>
          </a:xfrm>
        </p:spPr>
        <p:txBody>
          <a:bodyPr>
            <a:normAutofit fontScale="92500" lnSpcReduction="20000"/>
          </a:bodyPr>
          <a:lstStyle/>
          <a:p>
            <a:pPr marL="0" indent="0" algn="r">
              <a:lnSpc>
                <a:spcPct val="110000"/>
              </a:lnSpc>
              <a:spcBef>
                <a:spcPts val="0"/>
              </a:spcBef>
              <a:buNone/>
            </a:pPr>
            <a:br>
              <a:rPr kumimoji="0" lang="en-US" sz="4900" b="1"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br>
            <a:r>
              <a:rPr kumimoji="0" lang="en-US" sz="4300" b="1"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1. Uvalde Community </a:t>
            </a:r>
            <a:br>
              <a:rPr kumimoji="0" lang="en-US" sz="44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br>
            <a:r>
              <a:rPr kumimoji="0" lang="en-US" sz="4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(estimated attendance 750)</a:t>
            </a:r>
            <a:br>
              <a:rPr kumimoji="0" lang="en-US" sz="4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br>
            <a:r>
              <a:rPr kumimoji="0" lang="en-US" sz="4300" b="1"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2.</a:t>
            </a:r>
            <a:r>
              <a:rPr kumimoji="0" lang="en-US" sz="43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 </a:t>
            </a:r>
            <a:r>
              <a:rPr kumimoji="0" lang="en-US" sz="4300" b="1"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Uvalde Memorial Hospital </a:t>
            </a:r>
            <a:br>
              <a:rPr kumimoji="0" lang="en-US" sz="44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br>
            <a:r>
              <a:rPr kumimoji="0" lang="en-US" sz="4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(500+ employees)</a:t>
            </a:r>
            <a:br>
              <a:rPr kumimoji="0" lang="en-US" sz="4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br>
            <a:r>
              <a:rPr kumimoji="0" lang="en-US" sz="4300" b="1"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3. The Helpers &amp; Service-Providers </a:t>
            </a:r>
          </a:p>
          <a:p>
            <a:pPr marL="0" indent="0" algn="r">
              <a:lnSpc>
                <a:spcPts val="4440"/>
              </a:lnSpc>
              <a:spcBef>
                <a:spcPts val="0"/>
              </a:spcBef>
              <a:buNone/>
            </a:pPr>
            <a:r>
              <a:rPr kumimoji="0" lang="en-US" sz="400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who provided community support </a:t>
            </a:r>
          </a:p>
          <a:p>
            <a:pPr marL="0" indent="0" algn="r">
              <a:lnSpc>
                <a:spcPct val="100000"/>
              </a:lnSpc>
              <a:spcBef>
                <a:spcPts val="0"/>
              </a:spcBef>
              <a:buNone/>
            </a:pPr>
            <a:r>
              <a:rPr kumimoji="0" lang="en-US" sz="400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throughout this </a:t>
            </a:r>
            <a:r>
              <a:rPr kumimoji="0" lang="en-US" sz="40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tragedy </a:t>
            </a:r>
            <a:endParaRPr lang="en-US" sz="4000"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Tree>
    <p:extLst>
      <p:ext uri="{BB962C8B-B14F-4D97-AF65-F5344CB8AC3E}">
        <p14:creationId xmlns:p14="http://schemas.microsoft.com/office/powerpoint/2010/main" val="1077795044"/>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9415" y="2358237"/>
            <a:ext cx="11800113"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This event was the first positive thing our Uvalde volunteers said they got to work on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since May 24, 2022.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4238415248"/>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64272" y="776181"/>
            <a:ext cx="11800113" cy="2387600"/>
          </a:xfrm>
        </p:spPr>
        <p:txBody>
          <a:bodyPr>
            <a:normAutofit/>
          </a:bodyPr>
          <a:lstStyle/>
          <a:p>
            <a:pPr algn="r"/>
            <a:r>
              <a:rPr lang="en-US" dirty="0">
                <a:latin typeface="Segoe UI Light" panose="020B0502040204020203" pitchFamily="34" charset="0"/>
                <a:cs typeface="Segoe UI Light" panose="020B0502040204020203" pitchFamily="34" charset="0"/>
              </a:rPr>
              <a:t>Sometimes, things go better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when we’re not there.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392329" y="1773238"/>
            <a:ext cx="9144000" cy="1655762"/>
          </a:xfrm>
        </p:spPr>
        <p:txBody>
          <a:bodyPr/>
          <a:lstStyle/>
          <a:p>
            <a:endParaRPr lang="en-US" dirty="0"/>
          </a:p>
        </p:txBody>
      </p:sp>
      <p:pic>
        <p:nvPicPr>
          <p:cNvPr id="5" name="Picture 4">
            <a:extLst>
              <a:ext uri="{FF2B5EF4-FFF2-40B4-BE49-F238E27FC236}">
                <a16:creationId xmlns:a16="http://schemas.microsoft.com/office/drawing/2014/main" id="{59D07727-B155-B969-5E2E-361EB45F3953}"/>
              </a:ext>
            </a:extLst>
          </p:cNvPr>
          <p:cNvPicPr>
            <a:picLocks noChangeAspect="1"/>
          </p:cNvPicPr>
          <p:nvPr/>
        </p:nvPicPr>
        <p:blipFill>
          <a:blip r:embed="rId3"/>
          <a:stretch>
            <a:fillRect/>
          </a:stretch>
        </p:blipFill>
        <p:spPr>
          <a:xfrm>
            <a:off x="6516911" y="3722805"/>
            <a:ext cx="1144361" cy="1170135"/>
          </a:xfrm>
          <a:prstGeom prst="rect">
            <a:avLst/>
          </a:prstGeom>
        </p:spPr>
      </p:pic>
    </p:spTree>
    <p:extLst>
      <p:ext uri="{BB962C8B-B14F-4D97-AF65-F5344CB8AC3E}">
        <p14:creationId xmlns:p14="http://schemas.microsoft.com/office/powerpoint/2010/main" val="2059388539"/>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75771" y="2913410"/>
            <a:ext cx="11713029"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Uvalde is largely a Latino community. The cookie table tradition was unknown to guests and they were thrilled with what they experienced. We stayed true to the generous and giving origin of the cookie table tradition.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3769864949"/>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13871" y="750497"/>
            <a:ext cx="10971927"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largest cookie table Judi had prepared before this was for her daughter’s 30-person wedding.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347857449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740665" y="3552037"/>
            <a:ext cx="10971927"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Hubby Carlos did not know the cookie table tradition and was blown away by what he saw in Uvalde. For his Mom’s 90</a:t>
            </a:r>
            <a:r>
              <a:rPr lang="en-US" baseline="30000" dirty="0">
                <a:latin typeface="Segoe UI Light" panose="020B0502040204020203" pitchFamily="34" charset="0"/>
                <a:cs typeface="Segoe UI Light" panose="020B0502040204020203" pitchFamily="34" charset="0"/>
              </a:rPr>
              <a:t>th</a:t>
            </a:r>
            <a:r>
              <a:rPr lang="en-US" dirty="0">
                <a:latin typeface="Segoe UI Light" panose="020B0502040204020203" pitchFamily="34" charset="0"/>
                <a:cs typeface="Segoe UI Light" panose="020B0502040204020203" pitchFamily="34" charset="0"/>
              </a:rPr>
              <a:t> birthday in Arizona in August, guess what he asked Judi to do? Make a cookie table!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And she did!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3917956"/>
            <a:ext cx="9144000" cy="1655762"/>
          </a:xfrm>
        </p:spPr>
        <p:txBody>
          <a:bodyPr/>
          <a:lstStyle/>
          <a:p>
            <a:endParaRPr lang="en-US" dirty="0"/>
          </a:p>
        </p:txBody>
      </p:sp>
    </p:spTree>
    <p:extLst>
      <p:ext uri="{BB962C8B-B14F-4D97-AF65-F5344CB8AC3E}">
        <p14:creationId xmlns:p14="http://schemas.microsoft.com/office/powerpoint/2010/main" val="1335388445"/>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normAutofit/>
          </a:bodyPr>
          <a:lstStyle/>
          <a:p>
            <a:pPr algn="r"/>
            <a:r>
              <a:rPr lang="en-US" dirty="0">
                <a:latin typeface="Segoe UI Light" panose="020B0502040204020203" pitchFamily="34" charset="0"/>
                <a:cs typeface="Segoe UI Light" panose="020B0502040204020203" pitchFamily="34" charset="0"/>
              </a:rPr>
              <a:t>We gave the Uvalde community a hug that day.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4685512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317003" y="0"/>
            <a:ext cx="5653711" cy="1963533"/>
          </a:xfrm>
        </p:spPr>
        <p:txBody>
          <a:bodyPr>
            <a:normAutofit/>
          </a:bodyPr>
          <a:lstStyle/>
          <a:p>
            <a:pPr algn="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1026" name="Picture 2" descr="Close Up Of Heart Shaped Sugar Cookies Decorated With Frosting And Hug  Handwritten On Cookie Stock Photo, Picture And Royalty Free Image. Image  71913003.">
            <a:extLst>
              <a:ext uri="{FF2B5EF4-FFF2-40B4-BE49-F238E27FC236}">
                <a16:creationId xmlns:a16="http://schemas.microsoft.com/office/drawing/2014/main" id="{D41395BA-1C7E-9F67-44F7-4573FEB59C2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06813" y="448190"/>
            <a:ext cx="8466431" cy="563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784914"/>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5400" b="1" i="0" u="none" strike="noStrike" dirty="0">
                <a:solidFill>
                  <a:srgbClr val="000000"/>
                </a:solidFill>
                <a:effectLst/>
                <a:latin typeface="Segoe UI Light" panose="020B0502040204020203" pitchFamily="34" charset="0"/>
              </a:rPr>
              <a:t>Most Special Thanks To:</a:t>
            </a:r>
            <a:r>
              <a:rPr lang="en-US" sz="5400" dirty="0"/>
              <a:t> </a:t>
            </a:r>
            <a:endParaRPr lang="en-US" sz="5400" b="1" dirty="0">
              <a:latin typeface="Segoe UI Light" panose="020B0502040204020203" pitchFamily="34" charset="0"/>
              <a:cs typeface="Segoe UI Light" panose="020B0502040204020203" pitchFamily="34" charset="0"/>
            </a:endParaRP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321461546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5400" b="1" i="0" u="none" strike="noStrike" dirty="0">
                <a:solidFill>
                  <a:srgbClr val="000000"/>
                </a:solidFill>
                <a:effectLst/>
                <a:latin typeface="Segoe UI Light" panose="020B0502040204020203" pitchFamily="34" charset="0"/>
                <a:cs typeface="Segoe UI Light" panose="020B0502040204020203" pitchFamily="34" charset="0"/>
              </a:rPr>
              <a:t>The Uvalde Community</a:t>
            </a:r>
            <a:r>
              <a:rPr lang="en-US" sz="5400" dirty="0">
                <a:latin typeface="Segoe UI Light" panose="020B0502040204020203" pitchFamily="34" charset="0"/>
                <a:cs typeface="Segoe UI Light" panose="020B0502040204020203" pitchFamily="34" charset="0"/>
              </a:rPr>
              <a:t> </a:t>
            </a:r>
            <a:br>
              <a:rPr lang="en-US" sz="5400" dirty="0">
                <a:latin typeface="Segoe UI Light" panose="020B0502040204020203" pitchFamily="34" charset="0"/>
                <a:cs typeface="Segoe UI Light" panose="020B0502040204020203" pitchFamily="34" charset="0"/>
              </a:rPr>
            </a:br>
            <a:r>
              <a:rPr lang="en-US" b="0" i="0" u="none" strike="noStrike" dirty="0">
                <a:solidFill>
                  <a:srgbClr val="000000"/>
                </a:solidFill>
                <a:effectLst/>
                <a:latin typeface="Segoe UI Light" panose="020B0502040204020203" pitchFamily="34" charset="0"/>
                <a:cs typeface="Segoe UI Light" panose="020B0502040204020203" pitchFamily="34" charset="0"/>
              </a:rPr>
              <a:t>Who showed grace and strength in the midst of tragedy and accepted our gifts</a:t>
            </a:r>
            <a:r>
              <a:rPr lang="en-US" dirty="0">
                <a:latin typeface="Segoe UI Light" panose="020B0502040204020203" pitchFamily="34" charset="0"/>
                <a:cs typeface="Segoe UI Light" panose="020B0502040204020203" pitchFamily="34" charset="0"/>
              </a:rPr>
              <a:t> </a:t>
            </a:r>
            <a:endParaRPr lang="en-US" b="1" dirty="0">
              <a:latin typeface="Segoe UI Light" panose="020B0502040204020203" pitchFamily="34" charset="0"/>
              <a:cs typeface="Segoe UI Light" panose="020B0502040204020203" pitchFamily="34" charset="0"/>
            </a:endParaRP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116452329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0" y="920418"/>
            <a:ext cx="12192000" cy="1325563"/>
          </a:xfrm>
        </p:spPr>
        <p:txBody>
          <a:bodyPr>
            <a:noAutofit/>
          </a:bodyPr>
          <a:lstStyle/>
          <a:p>
            <a:pPr algn="ctr"/>
            <a:r>
              <a:rPr lang="en-US" sz="5400" b="1" i="0" u="none" strike="noStrike" dirty="0">
                <a:solidFill>
                  <a:srgbClr val="000000"/>
                </a:solidFill>
                <a:effectLst/>
                <a:latin typeface="Segoe UI Light" panose="020B0502040204020203" pitchFamily="34" charset="0"/>
                <a:cs typeface="Segoe UI Light" panose="020B0502040204020203" pitchFamily="34" charset="0"/>
              </a:rPr>
              <a:t>Our Texas Team</a:t>
            </a:r>
            <a:br>
              <a:rPr lang="en-US" sz="5400" dirty="0">
                <a:latin typeface="Segoe UI Light" panose="020B0502040204020203" pitchFamily="34" charset="0"/>
                <a:cs typeface="Segoe UI Light" panose="020B0502040204020203" pitchFamily="34" charset="0"/>
              </a:rPr>
            </a:br>
            <a:r>
              <a:rPr lang="en-US" sz="5400" dirty="0">
                <a:latin typeface="Segoe UI Light" panose="020B0502040204020203" pitchFamily="34" charset="0"/>
                <a:cs typeface="Segoe UI Light" panose="020B0502040204020203" pitchFamily="34" charset="0"/>
              </a:rPr>
              <a:t>Led by Judi and Janet, Carlos and Mike.</a:t>
            </a:r>
            <a:endParaRPr lang="en-US" b="1" dirty="0">
              <a:latin typeface="Segoe UI Light" panose="020B0502040204020203" pitchFamily="34" charset="0"/>
              <a:cs typeface="Segoe UI Light" panose="020B0502040204020203" pitchFamily="34" charset="0"/>
            </a:endParaRP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305424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01078" y="3082235"/>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asked our members to provide 800 dozen cookies</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and you came through with 1,400 dozen.</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Most were shipped via USPS, Fed Ex and UPS.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95727893"/>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34CC2B-7F98-7070-25F7-28F618D69F38}"/>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3" name="Picture 2">
            <a:extLst>
              <a:ext uri="{FF2B5EF4-FFF2-40B4-BE49-F238E27FC236}">
                <a16:creationId xmlns:a16="http://schemas.microsoft.com/office/drawing/2014/main" id="{F93A2AC1-1B75-8300-2DC5-9FB4062782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1"/>
            <a:ext cx="8866556" cy="5169452"/>
          </a:xfrm>
          <a:prstGeom prst="rect">
            <a:avLst/>
          </a:prstGeom>
        </p:spPr>
      </p:pic>
      <p:sp>
        <p:nvSpPr>
          <p:cNvPr id="5" name="TextBox 4">
            <a:extLst>
              <a:ext uri="{FF2B5EF4-FFF2-40B4-BE49-F238E27FC236}">
                <a16:creationId xmlns:a16="http://schemas.microsoft.com/office/drawing/2014/main" id="{EB980D3A-59BF-E8D2-DC1A-46BF7EB92C0D}"/>
              </a:ext>
            </a:extLst>
          </p:cNvPr>
          <p:cNvSpPr txBox="1"/>
          <p:nvPr/>
        </p:nvSpPr>
        <p:spPr>
          <a:xfrm>
            <a:off x="2082800" y="5448300"/>
            <a:ext cx="8026400" cy="523220"/>
          </a:xfrm>
          <a:prstGeom prst="rect">
            <a:avLst/>
          </a:prstGeom>
          <a:noFill/>
        </p:spPr>
        <p:txBody>
          <a:bodyPr wrap="square" rtlCol="0">
            <a:spAutoFit/>
          </a:bodyPr>
          <a:lstStyle/>
          <a:p>
            <a:r>
              <a:rPr lang="en-US" sz="2800" b="1" dirty="0">
                <a:latin typeface="Segoe UI Light" panose="020B0502040204020203" pitchFamily="34" charset="0"/>
                <a:cs typeface="Segoe UI Light" panose="020B0502040204020203" pitchFamily="34" charset="0"/>
              </a:rPr>
              <a:t>Mike and Janet Treemarki, Judi and Carlos Salazar</a:t>
            </a:r>
          </a:p>
        </p:txBody>
      </p:sp>
    </p:spTree>
    <p:extLst>
      <p:ext uri="{BB962C8B-B14F-4D97-AF65-F5344CB8AC3E}">
        <p14:creationId xmlns:p14="http://schemas.microsoft.com/office/powerpoint/2010/main" val="283689031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p:txBody>
          <a:bodyPr>
            <a:noAutofit/>
          </a:bodyPr>
          <a:lstStyle/>
          <a:p>
            <a:pPr algn="ctr"/>
            <a:r>
              <a:rPr lang="en-US" sz="4800" b="1" dirty="0">
                <a:latin typeface="Segoe UI Light" panose="020B0502040204020203" pitchFamily="34" charset="0"/>
                <a:cs typeface="Segoe UI Light" panose="020B0502040204020203" pitchFamily="34" charset="0"/>
              </a:rPr>
              <a:t>Most Special Thanks to These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WCTC members: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p>
        </p:txBody>
      </p:sp>
      <p:sp>
        <p:nvSpPr>
          <p:cNvPr id="3" name="Content Placeholder 2">
            <a:extLst>
              <a:ext uri="{FF2B5EF4-FFF2-40B4-BE49-F238E27FC236}">
                <a16:creationId xmlns:a16="http://schemas.microsoft.com/office/drawing/2014/main" id="{409EF5C5-335A-9B2C-8876-54D053EF8149}"/>
              </a:ext>
            </a:extLst>
          </p:cNvPr>
          <p:cNvSpPr>
            <a:spLocks noGrp="1"/>
          </p:cNvSpPr>
          <p:nvPr>
            <p:ph sz="half" idx="2"/>
          </p:nvPr>
        </p:nvSpPr>
        <p:spPr>
          <a:xfrm>
            <a:off x="6172200" y="1825625"/>
            <a:ext cx="5526314" cy="4351338"/>
          </a:xfrm>
        </p:spPr>
        <p:txBody>
          <a:bodyPr>
            <a:normAutofit/>
          </a:bodyPr>
          <a:lstStyle/>
          <a:p>
            <a:pPr marL="0" indent="0">
              <a:buNone/>
            </a:pPr>
            <a:r>
              <a:rPr lang="en-US" dirty="0"/>
              <a:t>Janet Treemarki—was a steady and reliable co-pilot for the Uvalde project who organized and 			implemented many of 		the logistics for the 		three-days of events.</a:t>
            </a:r>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
        <p:nvSpPr>
          <p:cNvPr id="8" name="Content Placeholder 7">
            <a:extLst>
              <a:ext uri="{FF2B5EF4-FFF2-40B4-BE49-F238E27FC236}">
                <a16:creationId xmlns:a16="http://schemas.microsoft.com/office/drawing/2014/main" id="{195275CE-44A3-3435-63F6-4BCB8892626C}"/>
              </a:ext>
            </a:extLst>
          </p:cNvPr>
          <p:cNvSpPr>
            <a:spLocks noGrp="1"/>
          </p:cNvSpPr>
          <p:nvPr>
            <p:ph sz="half" idx="1"/>
          </p:nvPr>
        </p:nvSpPr>
        <p:spPr>
          <a:xfrm>
            <a:off x="653143" y="1825625"/>
            <a:ext cx="5366657" cy="4351338"/>
          </a:xfrm>
        </p:spPr>
        <p:txBody>
          <a:bodyPr>
            <a:normAutofit/>
          </a:bodyPr>
          <a:lstStyle/>
          <a:p>
            <a:pPr marL="0" indent="0">
              <a:buNone/>
            </a:pPr>
            <a:r>
              <a:rPr lang="en-US" dirty="0"/>
              <a:t>Judi Coulter-Salazar—led the organizing and implementation of  logistics for the Uvalde events and managed a mountain of</a:t>
            </a:r>
          </a:p>
          <a:p>
            <a:pPr marL="0" indent="0">
              <a:spcBef>
                <a:spcPts val="0"/>
              </a:spcBef>
              <a:buNone/>
            </a:pPr>
            <a:r>
              <a:rPr lang="en-US" dirty="0"/>
              <a:t>details and changing </a:t>
            </a:r>
          </a:p>
          <a:p>
            <a:pPr marL="0" indent="0">
              <a:spcBef>
                <a:spcPts val="0"/>
              </a:spcBef>
              <a:buNone/>
            </a:pPr>
            <a:r>
              <a:rPr lang="en-US" dirty="0"/>
              <a:t>circumstances with </a:t>
            </a:r>
          </a:p>
          <a:p>
            <a:pPr marL="0" indent="0">
              <a:spcBef>
                <a:spcPts val="0"/>
              </a:spcBef>
              <a:buNone/>
            </a:pPr>
            <a:r>
              <a:rPr lang="en-US" dirty="0"/>
              <a:t>tremendous grace and </a:t>
            </a:r>
          </a:p>
          <a:p>
            <a:pPr marL="0" indent="0">
              <a:spcBef>
                <a:spcPts val="0"/>
              </a:spcBef>
              <a:buNone/>
            </a:pPr>
            <a:r>
              <a:rPr lang="en-US" dirty="0"/>
              <a:t>concern for all. </a:t>
            </a:r>
          </a:p>
        </p:txBody>
      </p:sp>
    </p:spTree>
    <p:extLst>
      <p:ext uri="{BB962C8B-B14F-4D97-AF65-F5344CB8AC3E}">
        <p14:creationId xmlns:p14="http://schemas.microsoft.com/office/powerpoint/2010/main" val="196783478"/>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p:txBody>
          <a:bodyPr>
            <a:noAutofit/>
          </a:bodyPr>
          <a:lstStyle/>
          <a:p>
            <a:pPr algn="ctr"/>
            <a:r>
              <a:rPr lang="en-US" sz="4800" b="1" dirty="0">
                <a:latin typeface="Segoe UI Light" panose="020B0502040204020203" pitchFamily="34" charset="0"/>
                <a:cs typeface="Segoe UI Light" panose="020B0502040204020203" pitchFamily="34" charset="0"/>
              </a:rPr>
              <a:t>Most Special Thanks to These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WCTC members: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p>
        </p:txBody>
      </p:sp>
      <p:sp>
        <p:nvSpPr>
          <p:cNvPr id="3" name="Content Placeholder 2">
            <a:extLst>
              <a:ext uri="{FF2B5EF4-FFF2-40B4-BE49-F238E27FC236}">
                <a16:creationId xmlns:a16="http://schemas.microsoft.com/office/drawing/2014/main" id="{409EF5C5-335A-9B2C-8876-54D053EF8149}"/>
              </a:ext>
            </a:extLst>
          </p:cNvPr>
          <p:cNvSpPr>
            <a:spLocks noGrp="1"/>
          </p:cNvSpPr>
          <p:nvPr>
            <p:ph sz="half" idx="2"/>
          </p:nvPr>
        </p:nvSpPr>
        <p:spPr>
          <a:xfrm>
            <a:off x="6172199" y="1825625"/>
            <a:ext cx="5685971" cy="4351338"/>
          </a:xfrm>
        </p:spPr>
        <p:txBody>
          <a:bodyPr/>
          <a:lstStyle/>
          <a:p>
            <a:pPr marL="0" indent="0">
              <a:buNone/>
            </a:pPr>
            <a:r>
              <a:rPr lang="en-US" dirty="0"/>
              <a:t>Christy Johnson Fullwood—took orders, baked cookies purchased by WCTC members, dealt with frequent			change and closed her 			shop to lovingly drive and hand 	and deliver our precious 			cookies from PA to Texas</a:t>
            </a:r>
          </a:p>
          <a:p>
            <a:pPr marL="0" indent="0">
              <a:buNone/>
            </a:pPr>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
        <p:nvSpPr>
          <p:cNvPr id="8" name="Content Placeholder 7">
            <a:extLst>
              <a:ext uri="{FF2B5EF4-FFF2-40B4-BE49-F238E27FC236}">
                <a16:creationId xmlns:a16="http://schemas.microsoft.com/office/drawing/2014/main" id="{195275CE-44A3-3435-63F6-4BCB8892626C}"/>
              </a:ext>
            </a:extLst>
          </p:cNvPr>
          <p:cNvSpPr>
            <a:spLocks noGrp="1"/>
          </p:cNvSpPr>
          <p:nvPr>
            <p:ph sz="half" idx="1"/>
          </p:nvPr>
        </p:nvSpPr>
        <p:spPr>
          <a:xfrm>
            <a:off x="551543" y="1825625"/>
            <a:ext cx="5468257" cy="4351338"/>
          </a:xfrm>
        </p:spPr>
        <p:txBody>
          <a:bodyPr/>
          <a:lstStyle/>
          <a:p>
            <a:pPr marL="0" indent="0">
              <a:buNone/>
            </a:pPr>
            <a:r>
              <a:rPr lang="en-US" dirty="0"/>
              <a:t>Ellen Colhouer—led much of the organizing, selections and ordering of needed items; managed details for the cookie tables and </a:t>
            </a:r>
          </a:p>
          <a:p>
            <a:pPr marL="0" indent="0">
              <a:spcBef>
                <a:spcPts val="0"/>
              </a:spcBef>
              <a:buNone/>
            </a:pPr>
            <a:r>
              <a:rPr lang="en-US" dirty="0"/>
              <a:t>cookie deliveries and kept </a:t>
            </a:r>
          </a:p>
          <a:p>
            <a:pPr marL="0" indent="0">
              <a:spcBef>
                <a:spcPts val="0"/>
              </a:spcBef>
              <a:buNone/>
            </a:pPr>
            <a:r>
              <a:rPr lang="en-US" dirty="0"/>
              <a:t>the teams in our </a:t>
            </a:r>
          </a:p>
          <a:p>
            <a:pPr marL="0" indent="0">
              <a:spcBef>
                <a:spcPts val="0"/>
              </a:spcBef>
              <a:buNone/>
            </a:pPr>
            <a:r>
              <a:rPr lang="en-US" dirty="0"/>
              <a:t>right minds</a:t>
            </a:r>
          </a:p>
        </p:txBody>
      </p:sp>
    </p:spTree>
    <p:extLst>
      <p:ext uri="{BB962C8B-B14F-4D97-AF65-F5344CB8AC3E}">
        <p14:creationId xmlns:p14="http://schemas.microsoft.com/office/powerpoint/2010/main" val="345317645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p:txBody>
          <a:bodyPr>
            <a:noAutofit/>
          </a:bodyPr>
          <a:lstStyle/>
          <a:p>
            <a:pPr algn="ctr"/>
            <a:r>
              <a:rPr lang="en-US" sz="4800" b="1" dirty="0">
                <a:latin typeface="Segoe UI Light" panose="020B0502040204020203" pitchFamily="34" charset="0"/>
                <a:cs typeface="Segoe UI Light" panose="020B0502040204020203" pitchFamily="34" charset="0"/>
              </a:rPr>
              <a:t>Most Special Thanks to These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WCTC members: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p>
        </p:txBody>
      </p:sp>
      <p:sp>
        <p:nvSpPr>
          <p:cNvPr id="3" name="Content Placeholder 2">
            <a:extLst>
              <a:ext uri="{FF2B5EF4-FFF2-40B4-BE49-F238E27FC236}">
                <a16:creationId xmlns:a16="http://schemas.microsoft.com/office/drawing/2014/main" id="{409EF5C5-335A-9B2C-8876-54D053EF8149}"/>
              </a:ext>
            </a:extLst>
          </p:cNvPr>
          <p:cNvSpPr>
            <a:spLocks noGrp="1"/>
          </p:cNvSpPr>
          <p:nvPr>
            <p:ph sz="half" idx="2"/>
          </p:nvPr>
        </p:nvSpPr>
        <p:spPr>
          <a:xfrm>
            <a:off x="6172200" y="1825625"/>
            <a:ext cx="5511800" cy="4351338"/>
          </a:xfrm>
        </p:spPr>
        <p:txBody>
          <a:bodyPr/>
          <a:lstStyle/>
          <a:p>
            <a:pPr marL="0" indent="0">
              <a:buNone/>
            </a:pPr>
            <a:r>
              <a:rPr lang="en-US" dirty="0"/>
              <a:t>Mike Treemarki—assisted with the  planning and coordination of  Uvalde logistics; did tremendous		work capturing the			event 	with photography 		and videography			services and making		cookie deliveries</a:t>
            </a:r>
          </a:p>
          <a:p>
            <a:pPr marL="0" indent="0">
              <a:buNone/>
            </a:pPr>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
        <p:nvSpPr>
          <p:cNvPr id="8" name="Content Placeholder 7">
            <a:extLst>
              <a:ext uri="{FF2B5EF4-FFF2-40B4-BE49-F238E27FC236}">
                <a16:creationId xmlns:a16="http://schemas.microsoft.com/office/drawing/2014/main" id="{195275CE-44A3-3435-63F6-4BCB8892626C}"/>
              </a:ext>
            </a:extLst>
          </p:cNvPr>
          <p:cNvSpPr>
            <a:spLocks noGrp="1"/>
          </p:cNvSpPr>
          <p:nvPr>
            <p:ph sz="half" idx="1"/>
          </p:nvPr>
        </p:nvSpPr>
        <p:spPr/>
        <p:txBody>
          <a:bodyPr/>
          <a:lstStyle/>
          <a:p>
            <a:pPr marL="0" indent="0">
              <a:buNone/>
            </a:pPr>
            <a:r>
              <a:rPr lang="en-US" dirty="0"/>
              <a:t>Carlos Salazar—assisted with planning and coordination of many Uvalde logistics and cookie deliveries and consulted</a:t>
            </a:r>
          </a:p>
          <a:p>
            <a:pPr marL="0" indent="0">
              <a:spcBef>
                <a:spcPts val="0"/>
              </a:spcBef>
              <a:buNone/>
            </a:pPr>
            <a:r>
              <a:rPr lang="en-US" dirty="0"/>
              <a:t>with us on language and</a:t>
            </a:r>
          </a:p>
          <a:p>
            <a:pPr marL="0" indent="0">
              <a:spcBef>
                <a:spcPts val="0"/>
              </a:spcBef>
              <a:buNone/>
            </a:pPr>
            <a:r>
              <a:rPr lang="en-US" dirty="0"/>
              <a:t>cultural matters.</a:t>
            </a:r>
          </a:p>
        </p:txBody>
      </p:sp>
    </p:spTree>
    <p:extLst>
      <p:ext uri="{BB962C8B-B14F-4D97-AF65-F5344CB8AC3E}">
        <p14:creationId xmlns:p14="http://schemas.microsoft.com/office/powerpoint/2010/main" val="426455727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p:txBody>
          <a:bodyPr>
            <a:noAutofit/>
          </a:bodyPr>
          <a:lstStyle/>
          <a:p>
            <a:pPr algn="ctr"/>
            <a:r>
              <a:rPr lang="en-US" sz="4800" b="1" dirty="0">
                <a:latin typeface="Segoe UI Light" panose="020B0502040204020203" pitchFamily="34" charset="0"/>
                <a:cs typeface="Segoe UI Light" panose="020B0502040204020203" pitchFamily="34" charset="0"/>
              </a:rPr>
              <a:t>Most Special Thanks to These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WCTC members: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p>
        </p:txBody>
      </p:sp>
      <p:sp>
        <p:nvSpPr>
          <p:cNvPr id="3" name="Content Placeholder 2">
            <a:extLst>
              <a:ext uri="{FF2B5EF4-FFF2-40B4-BE49-F238E27FC236}">
                <a16:creationId xmlns:a16="http://schemas.microsoft.com/office/drawing/2014/main" id="{409EF5C5-335A-9B2C-8876-54D053EF8149}"/>
              </a:ext>
            </a:extLst>
          </p:cNvPr>
          <p:cNvSpPr>
            <a:spLocks noGrp="1"/>
          </p:cNvSpPr>
          <p:nvPr>
            <p:ph sz="half" idx="2"/>
          </p:nvPr>
        </p:nvSpPr>
        <p:spPr/>
        <p:txBody>
          <a:bodyPr/>
          <a:lstStyle/>
          <a:p>
            <a:pPr marL="0" indent="0">
              <a:buNone/>
            </a:pPr>
            <a:r>
              <a:rPr lang="en-US" dirty="0"/>
              <a:t>Venus Czernics--managed the Amazon wish list and provided cookie table set-up guidance</a:t>
            </a:r>
          </a:p>
          <a:p>
            <a:pPr marL="0" indent="0">
              <a:buNone/>
            </a:pPr>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
        <p:nvSpPr>
          <p:cNvPr id="8" name="Content Placeholder 7">
            <a:extLst>
              <a:ext uri="{FF2B5EF4-FFF2-40B4-BE49-F238E27FC236}">
                <a16:creationId xmlns:a16="http://schemas.microsoft.com/office/drawing/2014/main" id="{195275CE-44A3-3435-63F6-4BCB8892626C}"/>
              </a:ext>
            </a:extLst>
          </p:cNvPr>
          <p:cNvSpPr>
            <a:spLocks noGrp="1"/>
          </p:cNvSpPr>
          <p:nvPr>
            <p:ph sz="half" idx="1"/>
          </p:nvPr>
        </p:nvSpPr>
        <p:spPr/>
        <p:txBody>
          <a:bodyPr/>
          <a:lstStyle/>
          <a:p>
            <a:pPr marL="0" indent="0">
              <a:buNone/>
            </a:pPr>
            <a:r>
              <a:rPr lang="en-US" dirty="0"/>
              <a:t>Kathie Quinones—was a vital link to the Uvalde community in many ways. </a:t>
            </a:r>
          </a:p>
          <a:p>
            <a:pPr marL="0" indent="0">
              <a:buNone/>
            </a:pPr>
            <a:endParaRPr lang="en-US" dirty="0"/>
          </a:p>
        </p:txBody>
      </p:sp>
    </p:spTree>
    <p:extLst>
      <p:ext uri="{BB962C8B-B14F-4D97-AF65-F5344CB8AC3E}">
        <p14:creationId xmlns:p14="http://schemas.microsoft.com/office/powerpoint/2010/main" val="2073853670"/>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p:txBody>
          <a:bodyPr>
            <a:noAutofit/>
          </a:bodyPr>
          <a:lstStyle/>
          <a:p>
            <a:pPr algn="ctr"/>
            <a:r>
              <a:rPr lang="en-US" sz="4800" b="1" dirty="0">
                <a:latin typeface="Segoe UI Light" panose="020B0502040204020203" pitchFamily="34" charset="0"/>
                <a:cs typeface="Segoe UI Light" panose="020B0502040204020203" pitchFamily="34" charset="0"/>
              </a:rPr>
              <a:t>Most Special Thanks to These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WCTC members: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p>
        </p:txBody>
      </p:sp>
      <p:sp>
        <p:nvSpPr>
          <p:cNvPr id="3" name="Content Placeholder 2">
            <a:extLst>
              <a:ext uri="{FF2B5EF4-FFF2-40B4-BE49-F238E27FC236}">
                <a16:creationId xmlns:a16="http://schemas.microsoft.com/office/drawing/2014/main" id="{409EF5C5-335A-9B2C-8876-54D053EF8149}"/>
              </a:ext>
            </a:extLst>
          </p:cNvPr>
          <p:cNvSpPr>
            <a:spLocks noGrp="1"/>
          </p:cNvSpPr>
          <p:nvPr>
            <p:ph sz="half" idx="2"/>
          </p:nvPr>
        </p:nvSpPr>
        <p:spPr/>
        <p:txBody>
          <a:bodyPr/>
          <a:lstStyle/>
          <a:p>
            <a:pPr marL="0" indent="0">
              <a:buNone/>
            </a:pPr>
            <a:r>
              <a:rPr lang="en-US" dirty="0"/>
              <a:t>Laraine Churchel Schultz--handled Jellycat details and was the liaison with Mica and Molly’s shop</a:t>
            </a:r>
          </a:p>
          <a:p>
            <a:pPr marL="0" indent="0">
              <a:buNone/>
            </a:pPr>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
        <p:nvSpPr>
          <p:cNvPr id="8" name="Content Placeholder 7">
            <a:extLst>
              <a:ext uri="{FF2B5EF4-FFF2-40B4-BE49-F238E27FC236}">
                <a16:creationId xmlns:a16="http://schemas.microsoft.com/office/drawing/2014/main" id="{195275CE-44A3-3435-63F6-4BCB8892626C}"/>
              </a:ext>
            </a:extLst>
          </p:cNvPr>
          <p:cNvSpPr>
            <a:spLocks noGrp="1"/>
          </p:cNvSpPr>
          <p:nvPr>
            <p:ph sz="half" idx="1"/>
          </p:nvPr>
        </p:nvSpPr>
        <p:spPr/>
        <p:txBody>
          <a:bodyPr/>
          <a:lstStyle/>
          <a:p>
            <a:pPr marL="0" indent="0">
              <a:buNone/>
            </a:pPr>
            <a:r>
              <a:rPr lang="en-US" dirty="0"/>
              <a:t>Karen Sica Radu—did custom embroidery work with the names of the 21 victims</a:t>
            </a:r>
          </a:p>
          <a:p>
            <a:pPr marL="0" indent="0">
              <a:buNone/>
            </a:pPr>
            <a:endParaRPr lang="en-US" dirty="0"/>
          </a:p>
        </p:txBody>
      </p:sp>
    </p:spTree>
    <p:extLst>
      <p:ext uri="{BB962C8B-B14F-4D97-AF65-F5344CB8AC3E}">
        <p14:creationId xmlns:p14="http://schemas.microsoft.com/office/powerpoint/2010/main" val="3281205219"/>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1524000" y="0"/>
            <a:ext cx="9144000" cy="2257425"/>
          </a:xfrm>
        </p:spPr>
        <p:txBody>
          <a:bodyPr>
            <a:noAutofit/>
          </a:bodyPr>
          <a:lstStyle/>
          <a:p>
            <a:pPr algn="ctr"/>
            <a:r>
              <a:rPr lang="en-US" sz="4800" b="1" dirty="0">
                <a:latin typeface="Segoe UI Light" panose="020B0502040204020203" pitchFamily="34" charset="0"/>
                <a:cs typeface="Segoe UI Light" panose="020B0502040204020203" pitchFamily="34" charset="0"/>
              </a:rPr>
              <a:t> </a:t>
            </a:r>
          </a:p>
        </p:txBody>
      </p:sp>
      <p:sp>
        <p:nvSpPr>
          <p:cNvPr id="4" name="Subtitle 3">
            <a:extLst>
              <a:ext uri="{FF2B5EF4-FFF2-40B4-BE49-F238E27FC236}">
                <a16:creationId xmlns:a16="http://schemas.microsoft.com/office/drawing/2014/main" id="{0815F18A-9E7E-466F-04F3-E846670E101A}"/>
              </a:ext>
            </a:extLst>
          </p:cNvPr>
          <p:cNvSpPr>
            <a:spLocks noGrp="1"/>
          </p:cNvSpPr>
          <p:nvPr>
            <p:ph type="subTitle" idx="1"/>
          </p:nvPr>
        </p:nvSpPr>
        <p:spPr>
          <a:xfrm>
            <a:off x="319313" y="531675"/>
            <a:ext cx="11538857" cy="1655762"/>
          </a:xfrm>
        </p:spPr>
        <p:txBody>
          <a:bodyPr>
            <a:normAutofit fontScale="25000" lnSpcReduction="20000"/>
          </a:bodyPr>
          <a:lstStyle/>
          <a:p>
            <a:r>
              <a:rPr lang="en-US" sz="17600" b="1" dirty="0">
                <a:latin typeface="Segoe UI Light" panose="020B0502040204020203" pitchFamily="34" charset="0"/>
                <a:cs typeface="Segoe UI Light" panose="020B0502040204020203" pitchFamily="34" charset="0"/>
              </a:rPr>
              <a:t>WCTC Uvalde Cookie Table Planning Team</a:t>
            </a:r>
          </a:p>
          <a:p>
            <a:endParaRPr lang="en-US" sz="14400" dirty="0">
              <a:latin typeface="Segoe UI Light" panose="020B0502040204020203" pitchFamily="34" charset="0"/>
              <a:cs typeface="Segoe UI Light" panose="020B0502040204020203" pitchFamily="34" charset="0"/>
            </a:endParaRPr>
          </a:p>
          <a:p>
            <a:r>
              <a:rPr lang="en-US" sz="11200" b="1" dirty="0">
                <a:latin typeface="Segoe UI Light" panose="020B0502040204020203" pitchFamily="34" charset="0"/>
                <a:cs typeface="Segoe UI Light" panose="020B0502040204020203" pitchFamily="34" charset="0"/>
              </a:rPr>
              <a:t>Ellen Colhouer				Venus Czernics</a:t>
            </a:r>
          </a:p>
          <a:p>
            <a:r>
              <a:rPr lang="en-US" sz="11200" b="1" dirty="0">
                <a:latin typeface="Segoe UI Light" panose="020B0502040204020203" pitchFamily="34" charset="0"/>
                <a:cs typeface="Segoe UI Light" panose="020B0502040204020203" pitchFamily="34" charset="0"/>
              </a:rPr>
              <a:t>Mona D'Ambrosia				Lynne DiMucci Jesko</a:t>
            </a:r>
          </a:p>
          <a:p>
            <a:r>
              <a:rPr lang="en-US" sz="11200" b="1" dirty="0">
                <a:latin typeface="Segoe UI Light" panose="020B0502040204020203" pitchFamily="34" charset="0"/>
                <a:cs typeface="Segoe UI Light" panose="020B0502040204020203" pitchFamily="34" charset="0"/>
              </a:rPr>
              <a:t>Karen Sica Radu			Laraine Churchel Schultz</a:t>
            </a:r>
          </a:p>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649601421"/>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481851" y="1378254"/>
            <a:ext cx="11228294"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 </a:t>
            </a:r>
            <a:r>
              <a:rPr lang="en-US" sz="4000" b="1" dirty="0">
                <a:latin typeface="Segoe UI Light" panose="020B0502040204020203" pitchFamily="34" charset="0"/>
                <a:cs typeface="Segoe UI Light" panose="020B0502040204020203" pitchFamily="34" charset="0"/>
              </a:rPr>
              <a:t>Data Experts: Trackers of Cookies &amp; Members</a:t>
            </a:r>
            <a:br>
              <a:rPr lang="en-US" sz="4800" b="1" dirty="0">
                <a:latin typeface="Segoe UI Light" panose="020B0502040204020203" pitchFamily="34" charset="0"/>
                <a:cs typeface="Segoe UI Light" panose="020B0502040204020203" pitchFamily="34" charset="0"/>
              </a:rPr>
            </a:br>
            <a:br>
              <a:rPr lang="en-US" sz="3200" b="1" dirty="0">
                <a:latin typeface="Segoe UI Light" panose="020B0502040204020203" pitchFamily="34" charset="0"/>
                <a:cs typeface="Segoe UI Light" panose="020B0502040204020203" pitchFamily="34" charset="0"/>
              </a:rPr>
            </a:br>
            <a:r>
              <a:rPr lang="en-US" sz="3200" dirty="0">
                <a:latin typeface="Segoe UI Light" panose="020B0502040204020203" pitchFamily="34" charset="0"/>
                <a:cs typeface="Segoe UI Light" panose="020B0502040204020203" pitchFamily="34" charset="0"/>
              </a:rPr>
              <a:t>Barb Houston Day	Joanne Bondi Fazio</a:t>
            </a:r>
            <a:br>
              <a:rPr lang="en-US" sz="3200" dirty="0">
                <a:latin typeface="Segoe UI Light" panose="020B0502040204020203" pitchFamily="34" charset="0"/>
                <a:cs typeface="Segoe UI Light" panose="020B0502040204020203" pitchFamily="34" charset="0"/>
              </a:rPr>
            </a:br>
            <a:r>
              <a:rPr lang="en-US" sz="3200" dirty="0">
                <a:latin typeface="Segoe UI Light" panose="020B0502040204020203" pitchFamily="34" charset="0"/>
                <a:cs typeface="Segoe UI Light" panose="020B0502040204020203" pitchFamily="34" charset="0"/>
              </a:rPr>
              <a:t>Joann Freel	Kimberly Paulson</a:t>
            </a:r>
            <a:br>
              <a:rPr lang="en-US" sz="3200" dirty="0">
                <a:latin typeface="Segoe UI Light" panose="020B0502040204020203" pitchFamily="34" charset="0"/>
                <a:cs typeface="Segoe UI Light" panose="020B0502040204020203" pitchFamily="34" charset="0"/>
              </a:rPr>
            </a:br>
            <a:r>
              <a:rPr lang="en-US" sz="3200" dirty="0">
                <a:latin typeface="Segoe UI Light" panose="020B0502040204020203" pitchFamily="34" charset="0"/>
                <a:cs typeface="Segoe UI Light" panose="020B0502040204020203" pitchFamily="34" charset="0"/>
              </a:rPr>
              <a:t>Linda Tennant Saus</a:t>
            </a:r>
            <a:br>
              <a:rPr lang="en-US" sz="3600" dirty="0">
                <a:latin typeface="Segoe UI Light" panose="020B0502040204020203" pitchFamily="34" charset="0"/>
                <a:cs typeface="Segoe UI Light" panose="020B0502040204020203" pitchFamily="34" charset="0"/>
              </a:rPr>
            </a:br>
            <a:br>
              <a:rPr lang="en-US" sz="36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 </a:t>
            </a:r>
          </a:p>
        </p:txBody>
      </p:sp>
      <p:sp>
        <p:nvSpPr>
          <p:cNvPr id="4" name="Subtitle 3">
            <a:extLst>
              <a:ext uri="{FF2B5EF4-FFF2-40B4-BE49-F238E27FC236}">
                <a16:creationId xmlns:a16="http://schemas.microsoft.com/office/drawing/2014/main" id="{6C4772DF-0659-346A-6A5F-8B157ADEF865}"/>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893091410"/>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p:txBody>
          <a:bodyPr>
            <a:noAutofit/>
          </a:bodyPr>
          <a:lstStyle/>
          <a:p>
            <a:pPr algn="ctr"/>
            <a:r>
              <a:rPr lang="en-US" sz="4800" b="1" dirty="0">
                <a:latin typeface="Segoe UI Light" panose="020B0502040204020203" pitchFamily="34" charset="0"/>
                <a:cs typeface="Segoe UI Light" panose="020B0502040204020203" pitchFamily="34" charset="0"/>
              </a:rPr>
              <a:t>  </a:t>
            </a:r>
          </a:p>
        </p:txBody>
      </p:sp>
      <p:sp>
        <p:nvSpPr>
          <p:cNvPr id="10" name="Subtitle 9">
            <a:extLst>
              <a:ext uri="{FF2B5EF4-FFF2-40B4-BE49-F238E27FC236}">
                <a16:creationId xmlns:a16="http://schemas.microsoft.com/office/drawing/2014/main" id="{D2E9A28C-F343-5E7D-7642-E3BFD94D968A}"/>
              </a:ext>
            </a:extLst>
          </p:cNvPr>
          <p:cNvSpPr>
            <a:spLocks noGrp="1"/>
          </p:cNvSpPr>
          <p:nvPr>
            <p:ph type="subTitle" idx="1"/>
          </p:nvPr>
        </p:nvSpPr>
        <p:spPr>
          <a:xfrm>
            <a:off x="393698" y="367343"/>
            <a:ext cx="11404600" cy="2974625"/>
          </a:xfrm>
        </p:spPr>
        <p:txBody>
          <a:bodyPr>
            <a:normAutofit fontScale="25000" lnSpcReduction="20000"/>
          </a:bodyPr>
          <a:lstStyle/>
          <a:p>
            <a:r>
              <a:rPr lang="en-US" sz="14400" b="1" dirty="0">
                <a:latin typeface="Segoe UI Light" panose="020B0502040204020203" pitchFamily="34" charset="0"/>
                <a:cs typeface="Segoe UI Light" panose="020B0502040204020203" pitchFamily="34" charset="0"/>
              </a:rPr>
              <a:t>Uvalde Sacred Heart Volunteers</a:t>
            </a:r>
          </a:p>
          <a:p>
            <a:r>
              <a:rPr lang="en-US" sz="11200" dirty="0">
                <a:latin typeface="Segoe UI Light" panose="020B0502040204020203" pitchFamily="34" charset="0"/>
                <a:cs typeface="Segoe UI Light" panose="020B0502040204020203" pitchFamily="34" charset="0"/>
              </a:rPr>
              <a:t>		</a:t>
            </a:r>
            <a:r>
              <a:rPr lang="en-US" sz="11200" b="1" dirty="0">
                <a:latin typeface="Segoe UI Light" panose="020B0502040204020203" pitchFamily="34" charset="0"/>
                <a:cs typeface="Segoe UI Light" panose="020B0502040204020203" pitchFamily="34" charset="0"/>
              </a:rPr>
              <a:t>Robb Elementary Teachers </a:t>
            </a:r>
            <a:r>
              <a:rPr lang="en-US" sz="11200" dirty="0">
                <a:latin typeface="Segoe UI Light" panose="020B0502040204020203" pitchFamily="34" charset="0"/>
                <a:cs typeface="Segoe UI Light" panose="020B0502040204020203" pitchFamily="34" charset="0"/>
              </a:rPr>
              <a:t>(Uvalde, TX) </a:t>
            </a:r>
          </a:p>
          <a:p>
            <a:r>
              <a:rPr lang="en-US" sz="11200" dirty="0">
                <a:latin typeface="Segoe UI Light" panose="020B0502040204020203" pitchFamily="34" charset="0"/>
                <a:cs typeface="Segoe UI Light" panose="020B0502040204020203" pitchFamily="34" charset="0"/>
              </a:rPr>
              <a:t>who served others over the course of the weekend</a:t>
            </a:r>
          </a:p>
          <a:p>
            <a:r>
              <a:rPr lang="en-US" sz="11200" b="1" dirty="0">
                <a:latin typeface="Segoe UI Light" panose="020B0502040204020203" pitchFamily="34" charset="0"/>
                <a:cs typeface="Segoe UI Light" panose="020B0502040204020203" pitchFamily="34" charset="0"/>
              </a:rPr>
              <a:t>Emma Albarado </a:t>
            </a:r>
          </a:p>
          <a:p>
            <a:r>
              <a:rPr lang="en-US" sz="11200" b="1" dirty="0">
                <a:latin typeface="Segoe UI Light" panose="020B0502040204020203" pitchFamily="34" charset="0"/>
                <a:cs typeface="Segoe UI Light" panose="020B0502040204020203" pitchFamily="34" charset="0"/>
              </a:rPr>
              <a:t>Mel Flores</a:t>
            </a:r>
          </a:p>
          <a:p>
            <a:r>
              <a:rPr lang="en-US" sz="9600" dirty="0">
                <a:latin typeface="Segoe UI Light" panose="020B0502040204020203" pitchFamily="34" charset="0"/>
                <a:cs typeface="Segoe UI Light" panose="020B0502040204020203" pitchFamily="34" charset="0"/>
              </a:rPr>
              <a:t>	(You humbled us with your service to your community)</a:t>
            </a:r>
          </a:p>
          <a:p>
            <a:endParaRPr lang="en-US" dirty="0"/>
          </a:p>
          <a:p>
            <a:endParaRPr lang="en-US" dirty="0"/>
          </a:p>
          <a:p>
            <a:endParaRPr lang="en-US" dirty="0"/>
          </a:p>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75821353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p:txBody>
          <a:bodyPr>
            <a:noAutofit/>
          </a:bodyPr>
          <a:lstStyle/>
          <a:p>
            <a:pPr algn="ctr"/>
            <a:r>
              <a:rPr lang="en-US" sz="4800" b="1" dirty="0">
                <a:latin typeface="Segoe UI Light" panose="020B0502040204020203" pitchFamily="34" charset="0"/>
                <a:cs typeface="Segoe UI Light" panose="020B0502040204020203" pitchFamily="34" charset="0"/>
              </a:rPr>
              <a:t>  </a:t>
            </a:r>
          </a:p>
        </p:txBody>
      </p:sp>
      <p:sp>
        <p:nvSpPr>
          <p:cNvPr id="10" name="Subtitle 9">
            <a:extLst>
              <a:ext uri="{FF2B5EF4-FFF2-40B4-BE49-F238E27FC236}">
                <a16:creationId xmlns:a16="http://schemas.microsoft.com/office/drawing/2014/main" id="{D2E9A28C-F343-5E7D-7642-E3BFD94D968A}"/>
              </a:ext>
            </a:extLst>
          </p:cNvPr>
          <p:cNvSpPr>
            <a:spLocks noGrp="1"/>
          </p:cNvSpPr>
          <p:nvPr>
            <p:ph type="subTitle" idx="1"/>
          </p:nvPr>
        </p:nvSpPr>
        <p:spPr>
          <a:xfrm>
            <a:off x="393700" y="173597"/>
            <a:ext cx="11404600" cy="2974625"/>
          </a:xfrm>
        </p:spPr>
        <p:txBody>
          <a:bodyPr>
            <a:normAutofit fontScale="25000" lnSpcReduction="20000"/>
          </a:bodyPr>
          <a:lstStyle/>
          <a:p>
            <a:r>
              <a:rPr lang="en-US" sz="14400" b="1" dirty="0">
                <a:latin typeface="Segoe UI Light" panose="020B0502040204020203" pitchFamily="34" charset="0"/>
                <a:cs typeface="Segoe UI Light" panose="020B0502040204020203" pitchFamily="34" charset="0"/>
              </a:rPr>
              <a:t>Uvalde Sacred Heart Volunteers</a:t>
            </a:r>
          </a:p>
          <a:p>
            <a:r>
              <a:rPr lang="en-US" sz="11200" dirty="0">
                <a:latin typeface="Segoe UI Light" panose="020B0502040204020203" pitchFamily="34" charset="0"/>
                <a:cs typeface="Segoe UI Light" panose="020B0502040204020203" pitchFamily="34" charset="0"/>
              </a:rPr>
              <a:t>		</a:t>
            </a:r>
            <a:r>
              <a:rPr lang="en-US" sz="11200" b="1" dirty="0">
                <a:latin typeface="Segoe UI Light" panose="020B0502040204020203" pitchFamily="34" charset="0"/>
                <a:cs typeface="Segoe UI Light" panose="020B0502040204020203" pitchFamily="34" charset="0"/>
              </a:rPr>
              <a:t>Flores Elementary Teachers </a:t>
            </a:r>
            <a:r>
              <a:rPr lang="en-US" sz="11200" dirty="0">
                <a:latin typeface="Segoe UI Light" panose="020B0502040204020203" pitchFamily="34" charset="0"/>
                <a:cs typeface="Segoe UI Light" panose="020B0502040204020203" pitchFamily="34" charset="0"/>
              </a:rPr>
              <a:t>(Uvalde, TX) </a:t>
            </a:r>
          </a:p>
          <a:p>
            <a:r>
              <a:rPr lang="en-US" sz="11200" dirty="0">
                <a:latin typeface="Segoe UI Light" panose="020B0502040204020203" pitchFamily="34" charset="0"/>
                <a:cs typeface="Segoe UI Light" panose="020B0502040204020203" pitchFamily="34" charset="0"/>
              </a:rPr>
              <a:t>who served others over the course of the weekend</a:t>
            </a:r>
          </a:p>
          <a:p>
            <a:r>
              <a:rPr lang="en-US" sz="11200" b="1" dirty="0">
                <a:latin typeface="Segoe UI Light" panose="020B0502040204020203" pitchFamily="34" charset="0"/>
                <a:cs typeface="Segoe UI Light" panose="020B0502040204020203" pitchFamily="34" charset="0"/>
              </a:rPr>
              <a:t> </a:t>
            </a:r>
            <a:r>
              <a:rPr lang="it-IT" sz="11200" b="1" dirty="0">
                <a:latin typeface="Segoe UI Light" panose="020B0502040204020203" pitchFamily="34" charset="0"/>
                <a:cs typeface="Segoe UI Light" panose="020B0502040204020203" pitchFamily="34" charset="0"/>
              </a:rPr>
              <a:t>Kathy Cortez</a:t>
            </a:r>
          </a:p>
          <a:p>
            <a:r>
              <a:rPr lang="it-IT" sz="11200" b="1" dirty="0">
                <a:latin typeface="Segoe UI Light" panose="020B0502040204020203" pitchFamily="34" charset="0"/>
                <a:cs typeface="Segoe UI Light" panose="020B0502040204020203" pitchFamily="34" charset="0"/>
              </a:rPr>
              <a:t>Klarisa Carranza</a:t>
            </a:r>
          </a:p>
          <a:p>
            <a:r>
              <a:rPr lang="it-IT" sz="11200" b="1" dirty="0">
                <a:latin typeface="Segoe UI Light" panose="020B0502040204020203" pitchFamily="34" charset="0"/>
                <a:cs typeface="Segoe UI Light" panose="020B0502040204020203" pitchFamily="34" charset="0"/>
              </a:rPr>
              <a:t>Brittany Quinones</a:t>
            </a:r>
            <a:endParaRPr lang="en-US" sz="11200" b="1" dirty="0">
              <a:latin typeface="Segoe UI Light" panose="020B0502040204020203" pitchFamily="34" charset="0"/>
              <a:cs typeface="Segoe UI Light" panose="020B0502040204020203" pitchFamily="34" charset="0"/>
            </a:endParaRPr>
          </a:p>
          <a:p>
            <a:r>
              <a:rPr lang="en-US" sz="9600" dirty="0">
                <a:latin typeface="Segoe UI Light" panose="020B0502040204020203" pitchFamily="34" charset="0"/>
                <a:cs typeface="Segoe UI Light" panose="020B0502040204020203" pitchFamily="34" charset="0"/>
              </a:rPr>
              <a:t>	(THANK YOU for your service to your community)</a:t>
            </a:r>
          </a:p>
          <a:p>
            <a:endParaRPr lang="en-US" dirty="0"/>
          </a:p>
          <a:p>
            <a:endParaRPr lang="en-US" dirty="0"/>
          </a:p>
          <a:p>
            <a:endParaRPr lang="en-US" dirty="0"/>
          </a:p>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370245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510528" y="597561"/>
            <a:ext cx="9830314" cy="2283447"/>
          </a:xfrm>
        </p:spPr>
        <p:txBody>
          <a:bodyPr>
            <a:normAutofit/>
          </a:bodyPr>
          <a:lstStyle/>
          <a:p>
            <a:pPr algn="l"/>
            <a:r>
              <a:rPr lang="en-US" sz="4800" dirty="0">
                <a:latin typeface="Segoe UI Light" panose="020B0502040204020203" pitchFamily="34" charset="0"/>
                <a:cs typeface="Segoe UI Light" panose="020B0502040204020203" pitchFamily="34" charset="0"/>
              </a:rPr>
              <a:t>Those on this mission were strategic, cohesive, coordinated and focused solely on the people of Uvalde.</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E139AE58-5689-D8B5-7010-69C4396282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4752" y="3104299"/>
            <a:ext cx="4576048" cy="3660838"/>
          </a:xfrm>
          <a:prstGeom prst="rect">
            <a:avLst/>
          </a:prstGeom>
        </p:spPr>
      </p:pic>
      <p:sp>
        <p:nvSpPr>
          <p:cNvPr id="9" name="Star: 5 Points 8">
            <a:extLst>
              <a:ext uri="{FF2B5EF4-FFF2-40B4-BE49-F238E27FC236}">
                <a16:creationId xmlns:a16="http://schemas.microsoft.com/office/drawing/2014/main" id="{CB4B6024-8B94-280F-5032-3722E1106C86}"/>
              </a:ext>
            </a:extLst>
          </p:cNvPr>
          <p:cNvSpPr/>
          <p:nvPr/>
        </p:nvSpPr>
        <p:spPr>
          <a:xfrm>
            <a:off x="7074824" y="5048250"/>
            <a:ext cx="246726" cy="18415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0367515"/>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2A8E83-94A0-F90D-B73F-DA66BE18CAA4}"/>
              </a:ext>
            </a:extLst>
          </p:cNvPr>
          <p:cNvSpPr>
            <a:spLocks noGrp="1"/>
          </p:cNvSpPr>
          <p:nvPr>
            <p:ph type="title"/>
          </p:nvPr>
        </p:nvSpPr>
        <p:spPr/>
        <p:txBody>
          <a:bodyPr/>
          <a:lstStyle/>
          <a:p>
            <a:pPr algn="ctr"/>
            <a:r>
              <a:rPr lang="en-US" b="1" dirty="0">
                <a:latin typeface="Segoe UI Light" panose="020B0502040204020203" pitchFamily="34" charset="0"/>
                <a:cs typeface="Segoe UI Light" panose="020B0502040204020203" pitchFamily="34" charset="0"/>
              </a:rPr>
              <a:t>Uvalde Set-up and Cookie Table Volunteers</a:t>
            </a:r>
            <a:br>
              <a:rPr lang="en-US" dirty="0"/>
            </a:br>
            <a:endParaRPr lang="en-US" dirty="0"/>
          </a:p>
        </p:txBody>
      </p:sp>
      <p:sp>
        <p:nvSpPr>
          <p:cNvPr id="7" name="Content Placeholder 6">
            <a:extLst>
              <a:ext uri="{FF2B5EF4-FFF2-40B4-BE49-F238E27FC236}">
                <a16:creationId xmlns:a16="http://schemas.microsoft.com/office/drawing/2014/main" id="{73C92907-1DD7-3988-9AFA-3476C56BE1FB}"/>
              </a:ext>
            </a:extLst>
          </p:cNvPr>
          <p:cNvSpPr>
            <a:spLocks noGrp="1"/>
          </p:cNvSpPr>
          <p:nvPr>
            <p:ph sz="half" idx="2"/>
          </p:nvPr>
        </p:nvSpPr>
        <p:spPr>
          <a:xfrm>
            <a:off x="8109858" y="1400400"/>
            <a:ext cx="5157787" cy="4955949"/>
          </a:xfrm>
        </p:spPr>
        <p:txBody>
          <a:bodyPr>
            <a:normAutofit fontScale="92500" lnSpcReduction="20000"/>
          </a:bodyPr>
          <a:lstStyle/>
          <a:p>
            <a:r>
              <a:rPr lang="en-US" sz="2600" dirty="0">
                <a:latin typeface="Segoe UI Light" panose="020B0502040204020203" pitchFamily="34" charset="0"/>
                <a:cs typeface="Segoe UI Light" panose="020B0502040204020203" pitchFamily="34" charset="0"/>
              </a:rPr>
              <a:t>Lynn Platteborze</a:t>
            </a:r>
          </a:p>
          <a:p>
            <a:r>
              <a:rPr lang="en-US" sz="2600" dirty="0">
                <a:latin typeface="Segoe UI Light" panose="020B0502040204020203" pitchFamily="34" charset="0"/>
                <a:cs typeface="Segoe UI Light" panose="020B0502040204020203" pitchFamily="34" charset="0"/>
              </a:rPr>
              <a:t>Brittany Quinones</a:t>
            </a:r>
          </a:p>
          <a:p>
            <a:r>
              <a:rPr lang="en-US" sz="2600" dirty="0">
                <a:latin typeface="Segoe UI Light" panose="020B0502040204020203" pitchFamily="34" charset="0"/>
                <a:cs typeface="Segoe UI Light" panose="020B0502040204020203" pitchFamily="34" charset="0"/>
              </a:rPr>
              <a:t>Kathie Quinones</a:t>
            </a:r>
          </a:p>
          <a:p>
            <a:r>
              <a:rPr lang="en-US" sz="2600" dirty="0">
                <a:latin typeface="Segoe UI Light" panose="020B0502040204020203" pitchFamily="34" charset="0"/>
                <a:cs typeface="Segoe UI Light" panose="020B0502040204020203" pitchFamily="34" charset="0"/>
              </a:rPr>
              <a:t>Diana Rangel</a:t>
            </a:r>
          </a:p>
          <a:p>
            <a:r>
              <a:rPr lang="en-US" sz="2600" dirty="0">
                <a:latin typeface="Segoe UI Light" panose="020B0502040204020203" pitchFamily="34" charset="0"/>
                <a:cs typeface="Segoe UI Light" panose="020B0502040204020203" pitchFamily="34" charset="0"/>
              </a:rPr>
              <a:t>Elvira Rodriguez</a:t>
            </a:r>
          </a:p>
          <a:p>
            <a:r>
              <a:rPr lang="en-US" sz="2600" dirty="0">
                <a:latin typeface="Segoe UI Light" panose="020B0502040204020203" pitchFamily="34" charset="0"/>
                <a:cs typeface="Segoe UI Light" panose="020B0502040204020203" pitchFamily="34" charset="0"/>
              </a:rPr>
              <a:t>Mercedes Salas</a:t>
            </a:r>
          </a:p>
          <a:p>
            <a:r>
              <a:rPr lang="en-US" sz="2600" dirty="0">
                <a:latin typeface="Segoe UI Light" panose="020B0502040204020203" pitchFamily="34" charset="0"/>
                <a:cs typeface="Segoe UI Light" panose="020B0502040204020203" pitchFamily="34" charset="0"/>
              </a:rPr>
              <a:t>Judi Coulter-Salazar</a:t>
            </a:r>
          </a:p>
          <a:p>
            <a:r>
              <a:rPr lang="en-US" sz="2600" dirty="0">
                <a:latin typeface="Segoe UI Light" panose="020B0502040204020203" pitchFamily="34" charset="0"/>
                <a:cs typeface="Segoe UI Light" panose="020B0502040204020203" pitchFamily="34" charset="0"/>
              </a:rPr>
              <a:t>Carlos Salazar</a:t>
            </a:r>
          </a:p>
          <a:p>
            <a:r>
              <a:rPr lang="en-US" sz="2600" dirty="0">
                <a:latin typeface="Segoe UI Light" panose="020B0502040204020203" pitchFamily="34" charset="0"/>
                <a:cs typeface="Segoe UI Light" panose="020B0502040204020203" pitchFamily="34" charset="0"/>
              </a:rPr>
              <a:t>Ada Tobin</a:t>
            </a:r>
          </a:p>
          <a:p>
            <a:r>
              <a:rPr lang="en-US" sz="2600" dirty="0">
                <a:latin typeface="Segoe UI Light" panose="020B0502040204020203" pitchFamily="34" charset="0"/>
                <a:cs typeface="Segoe UI Light" panose="020B0502040204020203" pitchFamily="34" charset="0"/>
              </a:rPr>
              <a:t>Janet Treemarki</a:t>
            </a:r>
          </a:p>
          <a:p>
            <a:r>
              <a:rPr lang="en-US" sz="2600" dirty="0">
                <a:latin typeface="Segoe UI Light" panose="020B0502040204020203" pitchFamily="34" charset="0"/>
                <a:cs typeface="Segoe UI Light" panose="020B0502040204020203" pitchFamily="34" charset="0"/>
              </a:rPr>
              <a:t>Mike Treemarki</a:t>
            </a:r>
          </a:p>
          <a:p>
            <a:r>
              <a:rPr lang="en-US" sz="2600" dirty="0">
                <a:latin typeface="Segoe UI Light" panose="020B0502040204020203" pitchFamily="34" charset="0"/>
                <a:cs typeface="Segoe UI Light" panose="020B0502040204020203" pitchFamily="34" charset="0"/>
              </a:rPr>
              <a:t>Angie Vera</a:t>
            </a:r>
          </a:p>
          <a:p>
            <a:endParaRPr lang="en-US" dirty="0"/>
          </a:p>
        </p:txBody>
      </p:sp>
      <p:sp>
        <p:nvSpPr>
          <p:cNvPr id="9" name="Content Placeholder 8">
            <a:extLst>
              <a:ext uri="{FF2B5EF4-FFF2-40B4-BE49-F238E27FC236}">
                <a16:creationId xmlns:a16="http://schemas.microsoft.com/office/drawing/2014/main" id="{F9ECE161-9410-ED61-ACF5-BF9701E9E7F0}"/>
              </a:ext>
            </a:extLst>
          </p:cNvPr>
          <p:cNvSpPr>
            <a:spLocks noGrp="1"/>
          </p:cNvSpPr>
          <p:nvPr>
            <p:ph sz="quarter" idx="4"/>
          </p:nvPr>
        </p:nvSpPr>
        <p:spPr>
          <a:xfrm>
            <a:off x="4212768" y="1400401"/>
            <a:ext cx="5183188" cy="4955949"/>
          </a:xfrm>
        </p:spPr>
        <p:txBody>
          <a:bodyPr>
            <a:normAutofit fontScale="92500" lnSpcReduction="20000"/>
          </a:bodyPr>
          <a:lstStyle/>
          <a:p>
            <a:r>
              <a:rPr lang="en-US" sz="2600" dirty="0">
                <a:latin typeface="Segoe UI Light" panose="020B0502040204020203" pitchFamily="34" charset="0"/>
                <a:cs typeface="Segoe UI Light" panose="020B0502040204020203" pitchFamily="34" charset="0"/>
              </a:rPr>
              <a:t>Sonia Flowers</a:t>
            </a:r>
          </a:p>
          <a:p>
            <a:r>
              <a:rPr lang="en-US" sz="2600" dirty="0">
                <a:latin typeface="Segoe UI Light" panose="020B0502040204020203" pitchFamily="34" charset="0"/>
                <a:cs typeface="Segoe UI Light" panose="020B0502040204020203" pitchFamily="34" charset="0"/>
              </a:rPr>
              <a:t>Griselda Flores and Gaby</a:t>
            </a:r>
          </a:p>
          <a:p>
            <a:r>
              <a:rPr lang="en-US" sz="2600" dirty="0">
                <a:latin typeface="Segoe UI Light" panose="020B0502040204020203" pitchFamily="34" charset="0"/>
                <a:cs typeface="Segoe UI Light" panose="020B0502040204020203" pitchFamily="34" charset="0"/>
              </a:rPr>
              <a:t>Catherine Galle</a:t>
            </a:r>
          </a:p>
          <a:p>
            <a:r>
              <a:rPr lang="en-US" sz="2600" dirty="0">
                <a:latin typeface="Segoe UI Light" panose="020B0502040204020203" pitchFamily="34" charset="0"/>
                <a:cs typeface="Segoe UI Light" panose="020B0502040204020203" pitchFamily="34" charset="0"/>
              </a:rPr>
              <a:t>Rosemary Galvan</a:t>
            </a:r>
          </a:p>
          <a:p>
            <a:r>
              <a:rPr lang="en-US" sz="2600" dirty="0">
                <a:latin typeface="Segoe UI Light" panose="020B0502040204020203" pitchFamily="34" charset="0"/>
                <a:cs typeface="Segoe UI Light" panose="020B0502040204020203" pitchFamily="34" charset="0"/>
              </a:rPr>
              <a:t>Martie Kokotaljo</a:t>
            </a:r>
          </a:p>
          <a:p>
            <a:r>
              <a:rPr lang="en-US" sz="2600" dirty="0">
                <a:latin typeface="Segoe UI Light" panose="020B0502040204020203" pitchFamily="34" charset="0"/>
                <a:cs typeface="Segoe UI Light" panose="020B0502040204020203" pitchFamily="34" charset="0"/>
              </a:rPr>
              <a:t>Rosemary Galvan</a:t>
            </a:r>
          </a:p>
          <a:p>
            <a:r>
              <a:rPr lang="en-US" sz="2600" dirty="0">
                <a:latin typeface="Segoe UI Light" panose="020B0502040204020203" pitchFamily="34" charset="0"/>
                <a:cs typeface="Segoe UI Light" panose="020B0502040204020203" pitchFamily="34" charset="0"/>
              </a:rPr>
              <a:t>Martha Hernandez</a:t>
            </a:r>
          </a:p>
          <a:p>
            <a:r>
              <a:rPr lang="en-US" sz="2600" dirty="0">
                <a:latin typeface="Segoe UI Light" panose="020B0502040204020203" pitchFamily="34" charset="0"/>
                <a:cs typeface="Segoe UI Light" panose="020B0502040204020203" pitchFamily="34" charset="0"/>
              </a:rPr>
              <a:t>Beth Huddleston </a:t>
            </a:r>
          </a:p>
          <a:p>
            <a:r>
              <a:rPr lang="en-US" sz="2600" dirty="0">
                <a:latin typeface="Segoe UI Light" panose="020B0502040204020203" pitchFamily="34" charset="0"/>
                <a:cs typeface="Segoe UI Light" panose="020B0502040204020203" pitchFamily="34" charset="0"/>
              </a:rPr>
              <a:t>Lin Lichtenberg</a:t>
            </a:r>
          </a:p>
          <a:p>
            <a:r>
              <a:rPr lang="en-US" sz="2600" dirty="0">
                <a:latin typeface="Segoe UI Light" panose="020B0502040204020203" pitchFamily="34" charset="0"/>
                <a:cs typeface="Segoe UI Light" panose="020B0502040204020203" pitchFamily="34" charset="0"/>
              </a:rPr>
              <a:t>Benny and Hilda Lopez</a:t>
            </a:r>
          </a:p>
          <a:p>
            <a:r>
              <a:rPr lang="en-US" sz="2600" dirty="0">
                <a:latin typeface="Segoe UI Light" panose="020B0502040204020203" pitchFamily="34" charset="0"/>
                <a:cs typeface="Segoe UI Light" panose="020B0502040204020203" pitchFamily="34" charset="0"/>
              </a:rPr>
              <a:t>Mary Alice</a:t>
            </a:r>
          </a:p>
          <a:p>
            <a:r>
              <a:rPr lang="en-US" sz="2600" dirty="0">
                <a:latin typeface="Segoe UI Light" panose="020B0502040204020203" pitchFamily="34" charset="0"/>
                <a:cs typeface="Segoe UI Light" panose="020B0502040204020203" pitchFamily="34" charset="0"/>
              </a:rPr>
              <a:t>Veronica Moore  </a:t>
            </a:r>
          </a:p>
          <a:p>
            <a:r>
              <a:rPr lang="en-US" sz="2600" dirty="0">
                <a:latin typeface="Segoe UI Light" panose="020B0502040204020203" pitchFamily="34" charset="0"/>
                <a:cs typeface="Segoe UI Light" panose="020B0502040204020203" pitchFamily="34" charset="0"/>
              </a:rPr>
              <a:t>Johnnie Nolasco</a:t>
            </a:r>
          </a:p>
          <a:p>
            <a:endParaRPr lang="en-US" dirty="0"/>
          </a:p>
        </p:txBody>
      </p:sp>
      <p:sp>
        <p:nvSpPr>
          <p:cNvPr id="2" name="Footer Placeholder 1">
            <a:extLst>
              <a:ext uri="{FF2B5EF4-FFF2-40B4-BE49-F238E27FC236}">
                <a16:creationId xmlns:a16="http://schemas.microsoft.com/office/drawing/2014/main" id="{A4BF8CC6-29F8-2C2E-6854-543A2E690D11}"/>
              </a:ext>
            </a:extLst>
          </p:cNvPr>
          <p:cNvSpPr>
            <a:spLocks noGrp="1"/>
          </p:cNvSpPr>
          <p:nvPr>
            <p:ph type="ftr" sz="quarter" idx="11"/>
          </p:nvPr>
        </p:nvSpPr>
        <p:spPr/>
        <p:txBody>
          <a:bodyPr/>
          <a:lstStyle/>
          <a:p>
            <a:r>
              <a:rPr lang="en-US" dirty="0"/>
              <a:t>© 2022 Laura M. Magone for The Wedding Cookie Table Community, All Rights Reserved</a:t>
            </a:r>
          </a:p>
        </p:txBody>
      </p:sp>
      <p:sp>
        <p:nvSpPr>
          <p:cNvPr id="6" name="Content Placeholder 6">
            <a:extLst>
              <a:ext uri="{FF2B5EF4-FFF2-40B4-BE49-F238E27FC236}">
                <a16:creationId xmlns:a16="http://schemas.microsoft.com/office/drawing/2014/main" id="{5BF8F177-2512-9B3A-4582-3C3C0825AAA7}"/>
              </a:ext>
            </a:extLst>
          </p:cNvPr>
          <p:cNvSpPr txBox="1">
            <a:spLocks/>
          </p:cNvSpPr>
          <p:nvPr/>
        </p:nvSpPr>
        <p:spPr>
          <a:xfrm>
            <a:off x="992188" y="1386114"/>
            <a:ext cx="5157787" cy="49559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Segoe UI Light" panose="020B0502040204020203" pitchFamily="34" charset="0"/>
                <a:cs typeface="Segoe UI Light" panose="020B0502040204020203" pitchFamily="34" charset="0"/>
              </a:rPr>
              <a:t>Anna Aguilar</a:t>
            </a:r>
          </a:p>
          <a:p>
            <a:r>
              <a:rPr lang="en-US" sz="2600" dirty="0">
                <a:latin typeface="Segoe UI Light" panose="020B0502040204020203" pitchFamily="34" charset="0"/>
                <a:cs typeface="Segoe UI Light" panose="020B0502040204020203" pitchFamily="34" charset="0"/>
              </a:rPr>
              <a:t>Emma Albarado</a:t>
            </a:r>
          </a:p>
          <a:p>
            <a:r>
              <a:rPr lang="en-US" sz="2600" dirty="0">
                <a:latin typeface="Segoe UI Light" panose="020B0502040204020203" pitchFamily="34" charset="0"/>
                <a:cs typeface="Segoe UI Light" panose="020B0502040204020203" pitchFamily="34" charset="0"/>
              </a:rPr>
              <a:t>Lisa Apolina</a:t>
            </a:r>
          </a:p>
          <a:p>
            <a:r>
              <a:rPr lang="en-US" sz="2600" dirty="0">
                <a:latin typeface="Segoe UI Light" panose="020B0502040204020203" pitchFamily="34" charset="0"/>
                <a:cs typeface="Segoe UI Light" panose="020B0502040204020203" pitchFamily="34" charset="0"/>
              </a:rPr>
              <a:t>Mary Alice Arredondo</a:t>
            </a:r>
          </a:p>
          <a:p>
            <a:r>
              <a:rPr lang="en-US" sz="2600" dirty="0">
                <a:latin typeface="Segoe UI Light" panose="020B0502040204020203" pitchFamily="34" charset="0"/>
                <a:cs typeface="Segoe UI Light" panose="020B0502040204020203" pitchFamily="34" charset="0"/>
              </a:rPr>
              <a:t>Lily Blanc &amp; Nicole</a:t>
            </a:r>
          </a:p>
          <a:p>
            <a:r>
              <a:rPr lang="en-US" sz="2600" dirty="0">
                <a:latin typeface="Segoe UI Light" panose="020B0502040204020203" pitchFamily="34" charset="0"/>
                <a:cs typeface="Segoe UI Light" panose="020B0502040204020203" pitchFamily="34" charset="0"/>
              </a:rPr>
              <a:t>Klarisa Carranza</a:t>
            </a:r>
          </a:p>
          <a:p>
            <a:r>
              <a:rPr lang="en-US" sz="2600" dirty="0">
                <a:latin typeface="Segoe UI Light" panose="020B0502040204020203" pitchFamily="34" charset="0"/>
                <a:cs typeface="Segoe UI Light" panose="020B0502040204020203" pitchFamily="34" charset="0"/>
              </a:rPr>
              <a:t>Rose Connor</a:t>
            </a:r>
          </a:p>
          <a:p>
            <a:r>
              <a:rPr lang="en-US" sz="2600" dirty="0">
                <a:latin typeface="Segoe UI Light" panose="020B0502040204020203" pitchFamily="34" charset="0"/>
                <a:cs typeface="Segoe UI Light" panose="020B0502040204020203" pitchFamily="34" charset="0"/>
              </a:rPr>
              <a:t>Lourdes Correa </a:t>
            </a:r>
          </a:p>
          <a:p>
            <a:r>
              <a:rPr lang="en-US" sz="2600" dirty="0">
                <a:latin typeface="Segoe UI Light" panose="020B0502040204020203" pitchFamily="34" charset="0"/>
                <a:cs typeface="Segoe UI Light" panose="020B0502040204020203" pitchFamily="34" charset="0"/>
              </a:rPr>
              <a:t>Kathy Cortez</a:t>
            </a:r>
          </a:p>
          <a:p>
            <a:r>
              <a:rPr lang="en-US" sz="2600" dirty="0">
                <a:latin typeface="Segoe UI Light" panose="020B0502040204020203" pitchFamily="34" charset="0"/>
                <a:cs typeface="Segoe UI Light" panose="020B0502040204020203" pitchFamily="34" charset="0"/>
              </a:rPr>
              <a:t>Cynthia Dandridge</a:t>
            </a:r>
          </a:p>
          <a:p>
            <a:r>
              <a:rPr lang="en-US" sz="2600" dirty="0">
                <a:latin typeface="Segoe UI Light" panose="020B0502040204020203" pitchFamily="34" charset="0"/>
                <a:cs typeface="Segoe UI Light" panose="020B0502040204020203" pitchFamily="34" charset="0"/>
              </a:rPr>
              <a:t>Barby Dirksen</a:t>
            </a:r>
          </a:p>
          <a:p>
            <a:r>
              <a:rPr lang="en-US" sz="2600" dirty="0">
                <a:latin typeface="Segoe UI Light" panose="020B0502040204020203" pitchFamily="34" charset="0"/>
                <a:cs typeface="Segoe UI Light" panose="020B0502040204020203" pitchFamily="34" charset="0"/>
              </a:rPr>
              <a:t>Mel Flores</a:t>
            </a:r>
          </a:p>
          <a:p>
            <a:pPr marL="0" indent="0">
              <a:buNone/>
            </a:pPr>
            <a:endParaRPr lang="en-US" dirty="0"/>
          </a:p>
        </p:txBody>
      </p:sp>
    </p:spTree>
    <p:extLst>
      <p:ext uri="{BB962C8B-B14F-4D97-AF65-F5344CB8AC3E}">
        <p14:creationId xmlns:p14="http://schemas.microsoft.com/office/powerpoint/2010/main" val="1078820266"/>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1524000" y="1780276"/>
            <a:ext cx="9144000"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 Gloria Von Resma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City of Uvalde	</a:t>
            </a:r>
            <a:br>
              <a:rPr lang="en-US" sz="48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Publicized the Uvalde community events and helped with details</a:t>
            </a:r>
            <a:br>
              <a:rPr lang="en-US" sz="4800" b="1" dirty="0">
                <a:latin typeface="Segoe UI Light" panose="020B0502040204020203" pitchFamily="34" charset="0"/>
                <a:cs typeface="Segoe UI Light" panose="020B0502040204020203" pitchFamily="34" charset="0"/>
              </a:rPr>
            </a:br>
            <a:br>
              <a:rPr lang="en-US" sz="4800" b="1" dirty="0">
                <a:latin typeface="Segoe UI Light" panose="020B0502040204020203" pitchFamily="34" charset="0"/>
                <a:cs typeface="Segoe UI Light" panose="020B0502040204020203" pitchFamily="34" charset="0"/>
              </a:rPr>
            </a:br>
            <a:endParaRPr lang="en-US" sz="4800" b="1" dirty="0">
              <a:latin typeface="Segoe UI Light" panose="020B0502040204020203" pitchFamily="34" charset="0"/>
              <a:cs typeface="Segoe UI Light" panose="020B0502040204020203" pitchFamily="34" charset="0"/>
            </a:endParaRP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3477524642"/>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406400" y="1780276"/>
            <a:ext cx="11364686"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 Delmar Zenobi, Delmar Signs, </a:t>
            </a:r>
            <a:br>
              <a:rPr lang="en-US" sz="48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Monongahela, PA	</a:t>
            </a:r>
            <a:br>
              <a:rPr lang="en-US" sz="48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For the generous donation of time and talent and services for Signage and Logo Development</a:t>
            </a:r>
            <a:br>
              <a:rPr lang="en-US" sz="3600" b="1" dirty="0">
                <a:latin typeface="Segoe UI Light" panose="020B0502040204020203" pitchFamily="34" charset="0"/>
                <a:cs typeface="Segoe UI Light" panose="020B0502040204020203" pitchFamily="34" charset="0"/>
              </a:rPr>
            </a:br>
            <a:br>
              <a:rPr lang="en-US" sz="4800" b="1" dirty="0">
                <a:latin typeface="Segoe UI Light" panose="020B0502040204020203" pitchFamily="34" charset="0"/>
                <a:cs typeface="Segoe UI Light" panose="020B0502040204020203" pitchFamily="34" charset="0"/>
              </a:rPr>
            </a:br>
            <a:endParaRPr lang="en-US" sz="4800" b="1" dirty="0">
              <a:latin typeface="Segoe UI Light" panose="020B0502040204020203" pitchFamily="34" charset="0"/>
              <a:cs typeface="Segoe UI Light" panose="020B0502040204020203" pitchFamily="34" charset="0"/>
            </a:endParaRP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585775582"/>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406400" y="1780276"/>
            <a:ext cx="11364686"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 Holy Trinity Church, San Antonio, TX	</a:t>
            </a:r>
            <a:r>
              <a:rPr lang="en-US" sz="3600" b="1" dirty="0">
                <a:latin typeface="Segoe UI Light" panose="020B0502040204020203" pitchFamily="34" charset="0"/>
                <a:cs typeface="Segoe UI Light" panose="020B0502040204020203" pitchFamily="34" charset="0"/>
              </a:rPr>
              <a:t>Provided space for storing cookies and </a:t>
            </a:r>
            <a:br>
              <a:rPr lang="en-US" sz="36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keeping them refrigerated in San Antonio</a:t>
            </a:r>
            <a:br>
              <a:rPr lang="en-US" sz="4800" b="1" dirty="0">
                <a:latin typeface="Segoe UI Light" panose="020B0502040204020203" pitchFamily="34" charset="0"/>
                <a:cs typeface="Segoe UI Light" panose="020B0502040204020203" pitchFamily="34" charset="0"/>
              </a:rPr>
            </a:br>
            <a:br>
              <a:rPr lang="en-US" sz="3600" b="1" dirty="0">
                <a:latin typeface="Segoe UI Light" panose="020B0502040204020203" pitchFamily="34" charset="0"/>
                <a:cs typeface="Segoe UI Light" panose="020B0502040204020203" pitchFamily="34" charset="0"/>
              </a:rPr>
            </a:br>
            <a:br>
              <a:rPr lang="en-US" sz="4800" b="1" dirty="0">
                <a:latin typeface="Segoe UI Light" panose="020B0502040204020203" pitchFamily="34" charset="0"/>
                <a:cs typeface="Segoe UI Light" panose="020B0502040204020203" pitchFamily="34" charset="0"/>
              </a:rPr>
            </a:br>
            <a:endParaRPr lang="en-US" sz="4800" b="1" dirty="0">
              <a:latin typeface="Segoe UI Light" panose="020B0502040204020203" pitchFamily="34" charset="0"/>
              <a:cs typeface="Segoe UI Light" panose="020B0502040204020203" pitchFamily="34" charset="0"/>
            </a:endParaRP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699764239"/>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413655" y="1214438"/>
            <a:ext cx="11364686"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 Martie Kokotaljo	</a:t>
            </a:r>
            <a:br>
              <a:rPr lang="en-US" sz="48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Provided hours of live, excellent music</a:t>
            </a:r>
            <a:br>
              <a:rPr lang="en-US" sz="4800" b="1" dirty="0">
                <a:latin typeface="Segoe UI Light" panose="020B0502040204020203" pitchFamily="34" charset="0"/>
                <a:cs typeface="Segoe UI Light" panose="020B0502040204020203" pitchFamily="34" charset="0"/>
              </a:rPr>
            </a:br>
            <a:br>
              <a:rPr lang="en-US" sz="4800" b="1" dirty="0">
                <a:latin typeface="Segoe UI Light" panose="020B0502040204020203" pitchFamily="34" charset="0"/>
                <a:cs typeface="Segoe UI Light" panose="020B0502040204020203" pitchFamily="34" charset="0"/>
              </a:rPr>
            </a:br>
            <a:endParaRPr lang="en-US" sz="4800" b="1" dirty="0">
              <a:latin typeface="Segoe UI Light" panose="020B0502040204020203" pitchFamily="34" charset="0"/>
              <a:cs typeface="Segoe UI Light" panose="020B0502040204020203" pitchFamily="34" charset="0"/>
            </a:endParaRP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999221074"/>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0" y="868362"/>
            <a:ext cx="12075886"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“Mica and Molly’s” in West Melbourne, FL	</a:t>
            </a:r>
            <a:r>
              <a:rPr lang="en-US" sz="3600" b="1" dirty="0">
                <a:latin typeface="Segoe UI Light" panose="020B0502040204020203" pitchFamily="34" charset="0"/>
                <a:cs typeface="Segoe UI Light" panose="020B0502040204020203" pitchFamily="34" charset="0"/>
              </a:rPr>
              <a:t>Allowed the WCTC to purchase Jellycats at cost and shipped all items to TX at their own expense</a:t>
            </a:r>
            <a:br>
              <a:rPr lang="en-US" sz="36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5159376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0" y="1746671"/>
            <a:ext cx="12192000"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Mon Valley Independent,</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Monessen, PA</a:t>
            </a:r>
            <a:br>
              <a:rPr lang="en-US" sz="48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	Sponsored the cookie tray for the </a:t>
            </a:r>
            <a:br>
              <a:rPr lang="en-US" sz="36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Uvalde Leader-News</a:t>
            </a:r>
            <a:br>
              <a:rPr lang="en-US" sz="4800" b="1" dirty="0">
                <a:latin typeface="Segoe UI Light" panose="020B0502040204020203" pitchFamily="34" charset="0"/>
                <a:cs typeface="Segoe UI Light" panose="020B0502040204020203" pitchFamily="34" charset="0"/>
              </a:rPr>
            </a:br>
            <a:br>
              <a:rPr lang="en-US" sz="36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606550087"/>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0" y="1746671"/>
            <a:ext cx="12075886"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Sacred Heart Church and Staff, Uvalde, Texas	</a:t>
            </a:r>
            <a:r>
              <a:rPr lang="en-US" sz="3600" b="1" dirty="0">
                <a:latin typeface="Segoe UI Light" panose="020B0502040204020203" pitchFamily="34" charset="0"/>
                <a:cs typeface="Segoe UI Light" panose="020B0502040204020203" pitchFamily="34" charset="0"/>
              </a:rPr>
              <a:t>Helped with many details, publicity and generously provided the Sacred Heart Banquet Hall at no cost</a:t>
            </a:r>
            <a:br>
              <a:rPr lang="en-US" sz="4800" b="1" dirty="0">
                <a:latin typeface="Segoe UI Light" panose="020B0502040204020203" pitchFamily="34" charset="0"/>
                <a:cs typeface="Segoe UI Light" panose="020B0502040204020203" pitchFamily="34" charset="0"/>
              </a:rPr>
            </a:br>
            <a:br>
              <a:rPr lang="en-US" sz="36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1802767757"/>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116114" y="868362"/>
            <a:ext cx="12075886"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St. Philip's Episcopal Church, Uvalde, TX</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r>
              <a:rPr lang="en-US" sz="3600" b="1" dirty="0">
                <a:latin typeface="Segoe UI Light" panose="020B0502040204020203" pitchFamily="34" charset="0"/>
                <a:cs typeface="Segoe UI Light" panose="020B0502040204020203" pitchFamily="34" charset="0"/>
              </a:rPr>
              <a:t>Provided use of the church facility and </a:t>
            </a:r>
            <a:br>
              <a:rPr lang="en-US" sz="36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walk-in cooler space</a:t>
            </a:r>
            <a:br>
              <a:rPr lang="en-US" sz="36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3609231575"/>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116114" y="234756"/>
            <a:ext cx="12075886"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Smileycookie.com (by Eat‘n Park)</a:t>
            </a:r>
            <a:br>
              <a:rPr lang="en-US" sz="48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Donated</a:t>
            </a:r>
            <a:r>
              <a:rPr lang="en-US" sz="4800" b="1" dirty="0">
                <a:latin typeface="Segoe UI Light" panose="020B0502040204020203" pitchFamily="34" charset="0"/>
                <a:cs typeface="Segoe UI Light" panose="020B0502040204020203" pitchFamily="34" charset="0"/>
              </a:rPr>
              <a:t> </a:t>
            </a:r>
            <a:r>
              <a:rPr lang="en-US" sz="3600" b="1" dirty="0">
                <a:latin typeface="Segoe UI Light" panose="020B0502040204020203" pitchFamily="34" charset="0"/>
                <a:cs typeface="Segoe UI Light" panose="020B0502040204020203" pitchFamily="34" charset="0"/>
              </a:rPr>
              <a:t>hundreds of heart-shaped cookies </a:t>
            </a:r>
            <a:br>
              <a:rPr lang="en-US" sz="36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that are individually-wrapped, certified nut-free and Kosher</a:t>
            </a: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265028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584172" y="3494507"/>
            <a:ext cx="9144000" cy="2387600"/>
          </a:xfrm>
        </p:spPr>
        <p:txBody>
          <a:bodyPr>
            <a:noAutofit/>
          </a:bodyPr>
          <a:lstStyle/>
          <a:p>
            <a:pPr algn="r"/>
            <a:r>
              <a:rPr lang="en-US" sz="4400" dirty="0">
                <a:latin typeface="Segoe UI Light" panose="020B0502040204020203" pitchFamily="34" charset="0"/>
                <a:cs typeface="Segoe UI Light" panose="020B0502040204020203" pitchFamily="34" charset="0"/>
              </a:rPr>
              <a:t>Various teams formed and worked behind the scenes to: develop an overall plan; manage logistics; track cookie table items, cookies and gift shipments; recruit and train volunteers; plan the schedule and deploy resources </a:t>
            </a:r>
            <a:br>
              <a:rPr lang="en-US" sz="4400" dirty="0">
                <a:latin typeface="Segoe UI Light" panose="020B0502040204020203" pitchFamily="34" charset="0"/>
                <a:cs typeface="Segoe UI Light" panose="020B0502040204020203" pitchFamily="34" charset="0"/>
              </a:rPr>
            </a:br>
            <a:r>
              <a:rPr lang="en-US" sz="4400" dirty="0">
                <a:latin typeface="Segoe UI Light" panose="020B0502040204020203" pitchFamily="34" charset="0"/>
                <a:cs typeface="Segoe UI Light" panose="020B0502040204020203" pitchFamily="34" charset="0"/>
              </a:rPr>
              <a:t>for June 25, 26 &amp; 27.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09212205"/>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116114" y="868362"/>
            <a:ext cx="12075886" cy="2387600"/>
          </a:xfrm>
        </p:spPr>
        <p:txBody>
          <a:bodyPr>
            <a:noAutofit/>
          </a:bodyPr>
          <a:lstStyle/>
          <a:p>
            <a:pPr algn="ctr"/>
            <a:r>
              <a:rPr lang="en-US" sz="4800" b="1" dirty="0">
                <a:latin typeface="Segoe UI Light" panose="020B0502040204020203" pitchFamily="34" charset="0"/>
                <a:cs typeface="Segoe UI Light" panose="020B0502040204020203" pitchFamily="34" charset="0"/>
              </a:rPr>
              <a:t>Uvalde Chamber of Commerce	</a:t>
            </a:r>
            <a:br>
              <a:rPr lang="en-US" sz="48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Publicized the WCTC events </a:t>
            </a:r>
            <a:br>
              <a:rPr lang="en-US" sz="4800" b="1" dirty="0">
                <a:latin typeface="Segoe UI Light" panose="020B0502040204020203" pitchFamily="34" charset="0"/>
                <a:cs typeface="Segoe UI Light" panose="020B0502040204020203" pitchFamily="34" charset="0"/>
              </a:rPr>
            </a:br>
            <a:br>
              <a:rPr lang="en-US" sz="36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1109054526"/>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116114" y="0"/>
            <a:ext cx="12075886" cy="1785257"/>
          </a:xfrm>
        </p:spPr>
        <p:txBody>
          <a:bodyPr>
            <a:noAutofit/>
          </a:bodyPr>
          <a:lstStyle/>
          <a:p>
            <a:pPr algn="ctr"/>
            <a:r>
              <a:rPr lang="en-US" sz="4800" b="1" dirty="0">
                <a:latin typeface="Segoe UI Light" panose="020B0502040204020203" pitchFamily="34" charset="0"/>
                <a:cs typeface="Segoe UI Light" panose="020B0502040204020203" pitchFamily="34" charset="0"/>
              </a:rPr>
              <a:t>Uvalde Leader-News	</a:t>
            </a:r>
            <a:br>
              <a:rPr lang="en-US" sz="4800" b="1" dirty="0">
                <a:latin typeface="Segoe UI Light" panose="020B0502040204020203" pitchFamily="34" charset="0"/>
                <a:cs typeface="Segoe UI Light" panose="020B0502040204020203" pitchFamily="34" charset="0"/>
              </a:rPr>
            </a:br>
            <a:r>
              <a:rPr lang="en-US" sz="3600" b="1" dirty="0">
                <a:latin typeface="Segoe UI Light" panose="020B0502040204020203" pitchFamily="34" charset="0"/>
                <a:cs typeface="Segoe UI Light" panose="020B0502040204020203" pitchFamily="34" charset="0"/>
              </a:rPr>
              <a:t>Publicized the WCTC events</a:t>
            </a: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2024066489"/>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ctrTitle"/>
          </p:nvPr>
        </p:nvSpPr>
        <p:spPr>
          <a:xfrm>
            <a:off x="116114" y="953214"/>
            <a:ext cx="12075886" cy="1785257"/>
          </a:xfrm>
        </p:spPr>
        <p:txBody>
          <a:bodyPr>
            <a:noAutofit/>
          </a:bodyPr>
          <a:lstStyle/>
          <a:p>
            <a:pPr algn="ctr"/>
            <a:r>
              <a:rPr lang="en-US" sz="4800" b="1" dirty="0">
                <a:latin typeface="Segoe UI Light" panose="020B0502040204020203" pitchFamily="34" charset="0"/>
                <a:cs typeface="Segoe UI Light" panose="020B0502040204020203" pitchFamily="34" charset="0"/>
              </a:rPr>
              <a:t>Thank you, everyone who helped and participated in any way.</a:t>
            </a:r>
            <a:r>
              <a:rPr lang="en-US" sz="3600" b="1" dirty="0">
                <a:latin typeface="Segoe UI Light" panose="020B0502040204020203" pitchFamily="34" charset="0"/>
                <a:cs typeface="Segoe UI Light" panose="020B0502040204020203" pitchFamily="34" charset="0"/>
              </a:rPr>
              <a:t>	</a:t>
            </a:r>
            <a:br>
              <a:rPr lang="en-US" sz="4800" b="1" dirty="0">
                <a:latin typeface="Segoe UI Light" panose="020B0502040204020203" pitchFamily="34" charset="0"/>
                <a:cs typeface="Segoe UI Light" panose="020B0502040204020203" pitchFamily="34" charset="0"/>
              </a:rPr>
            </a:br>
            <a:r>
              <a:rPr lang="en-US" sz="4800" b="1" dirty="0">
                <a:latin typeface="Segoe UI Light" panose="020B0502040204020203" pitchFamily="34" charset="0"/>
                <a:cs typeface="Segoe UI Light" panose="020B0502040204020203" pitchFamily="34" charset="0"/>
              </a:rPr>
              <a:t> </a:t>
            </a:r>
            <a:endParaRPr lang="en-US" sz="3600" b="1" dirty="0">
              <a:latin typeface="Segoe UI Light" panose="020B0502040204020203" pitchFamily="34" charset="0"/>
              <a:cs typeface="Segoe UI Light" panose="020B0502040204020203" pitchFamily="34" charset="0"/>
            </a:endParaRPr>
          </a:p>
        </p:txBody>
      </p:sp>
      <p:sp>
        <p:nvSpPr>
          <p:cNvPr id="4" name="Subtitle 3">
            <a:extLst>
              <a:ext uri="{FF2B5EF4-FFF2-40B4-BE49-F238E27FC236}">
                <a16:creationId xmlns:a16="http://schemas.microsoft.com/office/drawing/2014/main" id="{6E6EB9D0-C248-406F-8794-0072582DB447}"/>
              </a:ext>
            </a:extLst>
          </p:cNvPr>
          <p:cNvSpPr>
            <a:spLocks noGrp="1"/>
          </p:cNvSpPr>
          <p:nvPr>
            <p:ph type="subTitle" idx="1"/>
          </p:nvPr>
        </p:nvSpPr>
        <p:spPr/>
        <p:txBody>
          <a:bodyPr/>
          <a:lstStyle/>
          <a:p>
            <a:endParaRPr lang="en-US" dirty="0"/>
          </a:p>
        </p:txBody>
      </p:sp>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Tree>
    <p:extLst>
      <p:ext uri="{BB962C8B-B14F-4D97-AF65-F5344CB8AC3E}">
        <p14:creationId xmlns:p14="http://schemas.microsoft.com/office/powerpoint/2010/main" val="3835475787"/>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446E-611F-1DC9-C6F4-513A1A7C2A3D}"/>
              </a:ext>
            </a:extLst>
          </p:cNvPr>
          <p:cNvSpPr>
            <a:spLocks noGrp="1"/>
          </p:cNvSpPr>
          <p:nvPr>
            <p:ph type="title"/>
          </p:nvPr>
        </p:nvSpPr>
        <p:spPr/>
        <p:txBody>
          <a:bodyPr>
            <a:normAutofit/>
          </a:bodyPr>
          <a:lstStyle/>
          <a:p>
            <a:pPr algn="ctr"/>
            <a:r>
              <a:rPr lang="en-US" sz="4800" dirty="0">
                <a:latin typeface="Segoe UI Light" panose="020B0502040204020203" pitchFamily="34" charset="0"/>
                <a:cs typeface="Segoe UI Light" panose="020B0502040204020203" pitchFamily="34" charset="0"/>
              </a:rPr>
              <a:t>Uvalde…you are…</a:t>
            </a:r>
          </a:p>
        </p:txBody>
      </p:sp>
      <p:sp>
        <p:nvSpPr>
          <p:cNvPr id="3" name="Footer Placeholder 2">
            <a:extLst>
              <a:ext uri="{FF2B5EF4-FFF2-40B4-BE49-F238E27FC236}">
                <a16:creationId xmlns:a16="http://schemas.microsoft.com/office/drawing/2014/main" id="{E0409676-6EF2-AD24-7211-2DDA5ECD591A}"/>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4" name="Picture 3">
            <a:extLst>
              <a:ext uri="{FF2B5EF4-FFF2-40B4-BE49-F238E27FC236}">
                <a16:creationId xmlns:a16="http://schemas.microsoft.com/office/drawing/2014/main" id="{67D024A4-F300-20AA-1952-27907E62D1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8600" y="1946883"/>
            <a:ext cx="4249562" cy="3902374"/>
          </a:xfrm>
          <a:prstGeom prst="rect">
            <a:avLst/>
          </a:prstGeom>
        </p:spPr>
      </p:pic>
    </p:spTree>
    <p:extLst>
      <p:ext uri="{BB962C8B-B14F-4D97-AF65-F5344CB8AC3E}">
        <p14:creationId xmlns:p14="http://schemas.microsoft.com/office/powerpoint/2010/main" val="2179284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313170" y="2710919"/>
            <a:ext cx="9144000" cy="2387600"/>
          </a:xfrm>
        </p:spPr>
        <p:txBody>
          <a:bodyPr>
            <a:noAutofit/>
          </a:bodyPr>
          <a:lstStyle/>
          <a:p>
            <a:pPr algn="r"/>
            <a:r>
              <a:rPr lang="en-US" sz="4800" dirty="0">
                <a:latin typeface="Segoe UI Light" panose="020B0502040204020203" pitchFamily="34" charset="0"/>
                <a:cs typeface="Segoe UI Light" panose="020B0502040204020203" pitchFamily="34" charset="0"/>
              </a:rPr>
              <a:t>While our Facebook group is called “The Wedding Cookie Table Community” because weddings have the largest and most elaborate displays….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52194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158538" y="3752324"/>
            <a:ext cx="9759255" cy="2387600"/>
          </a:xfrm>
        </p:spPr>
        <p:txBody>
          <a:bodyPr>
            <a:noAutofit/>
          </a:bodyPr>
          <a:lstStyle/>
          <a:p>
            <a:pPr algn="r"/>
            <a:r>
              <a:rPr lang="en-US" sz="4800" dirty="0">
                <a:latin typeface="Segoe UI Light" panose="020B0502040204020203" pitchFamily="34" charset="0"/>
                <a:cs typeface="Segoe UI Light" panose="020B0502040204020203" pitchFamily="34" charset="0"/>
              </a:rPr>
              <a:t>…Cookie tables often mark many life events, both happy and sad. Cookies can provide comfort and promote healing at difficult times.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It was critical that this table be dignified and respectful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to honor the victims.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53028" y="4118243"/>
            <a:ext cx="9144000" cy="1655762"/>
          </a:xfrm>
        </p:spPr>
        <p:txBody>
          <a:bodyPr/>
          <a:lstStyle/>
          <a:p>
            <a:endParaRPr lang="en-US" dirty="0"/>
          </a:p>
        </p:txBody>
      </p:sp>
    </p:spTree>
    <p:extLst>
      <p:ext uri="{BB962C8B-B14F-4D97-AF65-F5344CB8AC3E}">
        <p14:creationId xmlns:p14="http://schemas.microsoft.com/office/powerpoint/2010/main" val="3684443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190171" y="1194708"/>
            <a:ext cx="10691974" cy="5377583"/>
          </a:xfrm>
        </p:spPr>
        <p:txBody>
          <a:bodyPr>
            <a:normAutofit/>
          </a:bodyPr>
          <a:lstStyle/>
          <a:p>
            <a:pPr algn="r"/>
            <a:endParaRPr lang="en-US" sz="4400"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8514" y="2948896"/>
            <a:ext cx="9144000" cy="1655762"/>
          </a:xfrm>
        </p:spPr>
        <p:txBody>
          <a:bodyPr/>
          <a:lstStyle/>
          <a:p>
            <a:endParaRPr lang="en-US" dirty="0"/>
          </a:p>
        </p:txBody>
      </p:sp>
      <p:pic>
        <p:nvPicPr>
          <p:cNvPr id="9" name="Picture 8">
            <a:extLst>
              <a:ext uri="{FF2B5EF4-FFF2-40B4-BE49-F238E27FC236}">
                <a16:creationId xmlns:a16="http://schemas.microsoft.com/office/drawing/2014/main" id="{7C295DCC-7148-A70E-0D74-0BF3BB03A9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0" y="110066"/>
            <a:ext cx="5022850" cy="6697133"/>
          </a:xfrm>
          <a:prstGeom prst="rect">
            <a:avLst/>
          </a:prstGeom>
        </p:spPr>
      </p:pic>
    </p:spTree>
    <p:extLst>
      <p:ext uri="{BB962C8B-B14F-4D97-AF65-F5344CB8AC3E}">
        <p14:creationId xmlns:p14="http://schemas.microsoft.com/office/powerpoint/2010/main" val="1452620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178023" y="740208"/>
            <a:ext cx="10691974" cy="5377583"/>
          </a:xfrm>
        </p:spPr>
        <p:txBody>
          <a:bodyPr>
            <a:normAutofit fontScale="90000"/>
          </a:bodyPr>
          <a:lstStyle/>
          <a:p>
            <a:pPr algn="r"/>
            <a:r>
              <a:rPr lang="en-US" sz="4400" dirty="0">
                <a:latin typeface="Segoe UI Light" panose="020B0502040204020203" pitchFamily="34" charset="0"/>
                <a:cs typeface="Segoe UI Light" panose="020B0502040204020203" pitchFamily="34" charset="0"/>
              </a:rPr>
              <a:t>After considering many options, our member, Mona D’Ambrosia, who plans events professionally, advised us to design an understated table that would highlight the cookies, reflecting the innocence of children </a:t>
            </a:r>
            <a:br>
              <a:rPr lang="en-US" sz="4400" dirty="0">
                <a:latin typeface="Segoe UI Light" panose="020B0502040204020203" pitchFamily="34" charset="0"/>
                <a:cs typeface="Segoe UI Light" panose="020B0502040204020203" pitchFamily="34" charset="0"/>
              </a:rPr>
            </a:br>
            <a:r>
              <a:rPr lang="en-US" sz="4400" dirty="0">
                <a:latin typeface="Segoe UI Light" panose="020B0502040204020203" pitchFamily="34" charset="0"/>
                <a:cs typeface="Segoe UI Light" panose="020B0502040204020203" pitchFamily="34" charset="0"/>
              </a:rPr>
              <a:t>with white linens, </a:t>
            </a:r>
            <a:br>
              <a:rPr lang="en-US" sz="4400" dirty="0">
                <a:latin typeface="Segoe UI Light" panose="020B0502040204020203" pitchFamily="34" charset="0"/>
                <a:cs typeface="Segoe UI Light" panose="020B0502040204020203" pitchFamily="34" charset="0"/>
              </a:rPr>
            </a:br>
            <a:r>
              <a:rPr lang="en-US" sz="4400" dirty="0">
                <a:latin typeface="Segoe UI Light" panose="020B0502040204020203" pitchFamily="34" charset="0"/>
                <a:cs typeface="Segoe UI Light" panose="020B0502040204020203" pitchFamily="34" charset="0"/>
              </a:rPr>
              <a:t>fresh white flowers and </a:t>
            </a:r>
            <a:br>
              <a:rPr lang="en-US" sz="4400" dirty="0">
                <a:latin typeface="Segoe UI Light" panose="020B0502040204020203" pitchFamily="34" charset="0"/>
                <a:cs typeface="Segoe UI Light" panose="020B0502040204020203" pitchFamily="34" charset="0"/>
              </a:rPr>
            </a:br>
            <a:r>
              <a:rPr lang="en-US" sz="4400" dirty="0">
                <a:latin typeface="Segoe UI Light" panose="020B0502040204020203" pitchFamily="34" charset="0"/>
                <a:cs typeface="Segoe UI Light" panose="020B0502040204020203" pitchFamily="34" charset="0"/>
              </a:rPr>
              <a:t>twenty-one silk, rose-petal bears, </a:t>
            </a:r>
            <a:br>
              <a:rPr lang="en-US" sz="4400" dirty="0">
                <a:latin typeface="Segoe UI Light" panose="020B0502040204020203" pitchFamily="34" charset="0"/>
                <a:cs typeface="Segoe UI Light" panose="020B0502040204020203" pitchFamily="34" charset="0"/>
              </a:rPr>
            </a:br>
            <a:r>
              <a:rPr lang="en-US" sz="4400" dirty="0">
                <a:latin typeface="Segoe UI Light" panose="020B0502040204020203" pitchFamily="34" charset="0"/>
                <a:cs typeface="Segoe UI Light" panose="020B0502040204020203" pitchFamily="34" charset="0"/>
              </a:rPr>
              <a:t>each to represent a lost soul.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8514" y="2948896"/>
            <a:ext cx="9144000" cy="1655762"/>
          </a:xfrm>
        </p:spPr>
        <p:txBody>
          <a:bodyPr/>
          <a:lstStyle/>
          <a:p>
            <a:endParaRPr lang="en-US" dirty="0"/>
          </a:p>
        </p:txBody>
      </p:sp>
    </p:spTree>
    <p:extLst>
      <p:ext uri="{BB962C8B-B14F-4D97-AF65-F5344CB8AC3E}">
        <p14:creationId xmlns:p14="http://schemas.microsoft.com/office/powerpoint/2010/main" val="3295852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89832" y="875184"/>
            <a:ext cx="11943604" cy="1416031"/>
          </a:xfrm>
        </p:spPr>
        <p:txBody>
          <a:bodyPr>
            <a:noAutofit/>
          </a:bodyPr>
          <a:lstStyle/>
          <a:p>
            <a:pPr algn="ctr"/>
            <a:r>
              <a:rPr lang="en-US" sz="4800" dirty="0">
                <a:latin typeface="Segoe UI Light" panose="020B0502040204020203" pitchFamily="34" charset="0"/>
                <a:cs typeface="Segoe UI Light" panose="020B0502040204020203" pitchFamily="34" charset="0"/>
              </a:rPr>
              <a:t>.</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pic>
        <p:nvPicPr>
          <p:cNvPr id="1028" name="Picture 4" descr="Security app sheds more light on emergency response in Uvalde school  shooting – WHIO TV 7 and WHIO Radio">
            <a:extLst>
              <a:ext uri="{FF2B5EF4-FFF2-40B4-BE49-F238E27FC236}">
                <a16:creationId xmlns:a16="http://schemas.microsoft.com/office/drawing/2014/main" id="{4FF1D27F-0D0E-FB38-096B-D33BF6BB5E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7" y="0"/>
            <a:ext cx="12204912"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842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190171" y="1194708"/>
            <a:ext cx="10691974" cy="5377583"/>
          </a:xfrm>
        </p:spPr>
        <p:txBody>
          <a:bodyPr>
            <a:normAutofit/>
          </a:bodyPr>
          <a:lstStyle/>
          <a:p>
            <a:pPr algn="r"/>
            <a:endParaRPr lang="en-US" sz="4400"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8514" y="2948896"/>
            <a:ext cx="9144000" cy="1655762"/>
          </a:xfrm>
        </p:spPr>
        <p:txBody>
          <a:bodyPr/>
          <a:lstStyle/>
          <a:p>
            <a:endParaRPr lang="en-US" dirty="0"/>
          </a:p>
        </p:txBody>
      </p:sp>
      <p:pic>
        <p:nvPicPr>
          <p:cNvPr id="6" name="Picture 5">
            <a:extLst>
              <a:ext uri="{FF2B5EF4-FFF2-40B4-BE49-F238E27FC236}">
                <a16:creationId xmlns:a16="http://schemas.microsoft.com/office/drawing/2014/main" id="{9F60BF90-9D6C-6103-62CC-3AFA4B22903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09596" y="1554922"/>
            <a:ext cx="8686801" cy="4267201"/>
          </a:xfrm>
          <a:prstGeom prst="rect">
            <a:avLst/>
          </a:prstGeom>
        </p:spPr>
      </p:pic>
    </p:spTree>
    <p:extLst>
      <p:ext uri="{BB962C8B-B14F-4D97-AF65-F5344CB8AC3E}">
        <p14:creationId xmlns:p14="http://schemas.microsoft.com/office/powerpoint/2010/main" val="1580884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603085" y="3236119"/>
            <a:ext cx="10985830" cy="2387600"/>
          </a:xfrm>
        </p:spPr>
        <p:txBody>
          <a:bodyPr>
            <a:noAutofit/>
          </a:bodyPr>
          <a:lstStyle/>
          <a:p>
            <a:pPr algn="r"/>
            <a:r>
              <a:rPr lang="en-US" sz="4800" dirty="0">
                <a:latin typeface="Segoe UI Light" panose="020B0502040204020203" pitchFamily="34" charset="0"/>
                <a:cs typeface="Segoe UI Light" panose="020B0502040204020203" pitchFamily="34" charset="0"/>
              </a:rPr>
              <a:t>We consulted with member Angie Vera who is familiar with local culture asking if it was fitting to put the names of the victims on the individual bears. Angie believed it was very fitting to include names since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many local memorials have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names of victim on them.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603085" y="3602038"/>
            <a:ext cx="10064915" cy="1655762"/>
          </a:xfrm>
        </p:spPr>
        <p:txBody>
          <a:bodyPr/>
          <a:lstStyle/>
          <a:p>
            <a:endParaRPr lang="en-US" dirty="0"/>
          </a:p>
        </p:txBody>
      </p:sp>
    </p:spTree>
    <p:extLst>
      <p:ext uri="{BB962C8B-B14F-4D97-AF65-F5344CB8AC3E}">
        <p14:creationId xmlns:p14="http://schemas.microsoft.com/office/powerpoint/2010/main" val="3197913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AD095E5B-B6FA-0FCE-8E9E-2D86F1D098A1}"/>
              </a:ext>
            </a:extLst>
          </p:cNvPr>
          <p:cNvPicPr>
            <a:picLocks noChangeAspect="1"/>
          </p:cNvPicPr>
          <p:nvPr/>
        </p:nvPicPr>
        <p:blipFill>
          <a:blip r:embed="rId3" cstate="email">
            <a:alphaModFix amt="85000"/>
            <a:extLst>
              <a:ext uri="{28A0092B-C50C-407E-A947-70E740481C1C}">
                <a14:useLocalDpi xmlns:a14="http://schemas.microsoft.com/office/drawing/2010/main"/>
              </a:ext>
            </a:extLst>
          </a:blip>
          <a:stretch>
            <a:fillRect/>
          </a:stretch>
        </p:blipFill>
        <p:spPr>
          <a:xfrm>
            <a:off x="3416299" y="580573"/>
            <a:ext cx="8643257" cy="5762171"/>
          </a:xfrm>
          <a:prstGeom prst="rect">
            <a:avLst/>
          </a:prstGeom>
        </p:spPr>
      </p:pic>
    </p:spTree>
    <p:extLst>
      <p:ext uri="{BB962C8B-B14F-4D97-AF65-F5344CB8AC3E}">
        <p14:creationId xmlns:p14="http://schemas.microsoft.com/office/powerpoint/2010/main" val="3241603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5E450C6-872C-9150-97C1-96D2E1870B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147" y="285532"/>
            <a:ext cx="10639706" cy="6448862"/>
          </a:xfrm>
          <a:prstGeom prst="rect">
            <a:avLst/>
          </a:prstGeom>
        </p:spPr>
      </p:pic>
    </p:spTree>
    <p:extLst>
      <p:ext uri="{BB962C8B-B14F-4D97-AF65-F5344CB8AC3E}">
        <p14:creationId xmlns:p14="http://schemas.microsoft.com/office/powerpoint/2010/main" val="2396982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C2CDCEFD-5229-197C-6E86-05FDD16E4E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0000" y="209550"/>
            <a:ext cx="9652000" cy="6438900"/>
          </a:xfrm>
          <a:prstGeom prst="rect">
            <a:avLst/>
          </a:prstGeom>
        </p:spPr>
      </p:pic>
    </p:spTree>
    <p:extLst>
      <p:ext uri="{BB962C8B-B14F-4D97-AF65-F5344CB8AC3E}">
        <p14:creationId xmlns:p14="http://schemas.microsoft.com/office/powerpoint/2010/main" val="2680534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304800" y="4409337"/>
            <a:ext cx="11328404"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Karen Sica Radu, a very talented member from the Pittsburgh-area, spent a lot of time thinking about the best way to attach the names to the bears. She lovingly embroidered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the names of each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of the two teachers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and nineteen children.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24000" y="3645580"/>
            <a:ext cx="9144000" cy="1655762"/>
          </a:xfrm>
        </p:spPr>
        <p:txBody>
          <a:bodyPr/>
          <a:lstStyle/>
          <a:p>
            <a:endParaRPr lang="en-US" dirty="0"/>
          </a:p>
        </p:txBody>
      </p:sp>
    </p:spTree>
    <p:extLst>
      <p:ext uri="{BB962C8B-B14F-4D97-AF65-F5344CB8AC3E}">
        <p14:creationId xmlns:p14="http://schemas.microsoft.com/office/powerpoint/2010/main" val="2289988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13D3C612-EFA9-6BCA-D0FD-29EB3E90C0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50182" y="40910"/>
            <a:ext cx="6616218" cy="6788061"/>
          </a:xfrm>
          <a:prstGeom prst="rect">
            <a:avLst/>
          </a:prstGeom>
        </p:spPr>
      </p:pic>
    </p:spTree>
    <p:extLst>
      <p:ext uri="{BB962C8B-B14F-4D97-AF65-F5344CB8AC3E}">
        <p14:creationId xmlns:p14="http://schemas.microsoft.com/office/powerpoint/2010/main" val="1284997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5122" name="Picture 2" descr="Image preview">
            <a:extLst>
              <a:ext uri="{FF2B5EF4-FFF2-40B4-BE49-F238E27FC236}">
                <a16:creationId xmlns:a16="http://schemas.microsoft.com/office/drawing/2014/main" id="{A2F23E7A-7A0A-5823-5A98-601772CEDBA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5309" y="537360"/>
            <a:ext cx="11971594" cy="371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274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451652" y="3900383"/>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WCTC wanted to comfort Uvalde children with “Jellycat” stuffed animals which are known to provide comfort to grieving young people and adults as sensory items that are incredibly soft.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41847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16FC7580-E51E-AC1C-EE9A-97DA0B7212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1861" y="18143"/>
            <a:ext cx="6097191" cy="6858000"/>
          </a:xfrm>
          <a:prstGeom prst="rect">
            <a:avLst/>
          </a:prstGeom>
        </p:spPr>
      </p:pic>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Tree>
    <p:extLst>
      <p:ext uri="{BB962C8B-B14F-4D97-AF65-F5344CB8AC3E}">
        <p14:creationId xmlns:p14="http://schemas.microsoft.com/office/powerpoint/2010/main" val="1298211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89832" y="875184"/>
            <a:ext cx="11943604" cy="1416031"/>
          </a:xfrm>
        </p:spPr>
        <p:txBody>
          <a:bodyPr>
            <a:noAutofit/>
          </a:bodyPr>
          <a:lstStyle/>
          <a:p>
            <a:pPr algn="ctr"/>
            <a:r>
              <a:rPr lang="en-US" sz="4800" dirty="0">
                <a:latin typeface="Segoe UI Light" panose="020B0502040204020203" pitchFamily="34" charset="0"/>
                <a:cs typeface="Segoe UI Light" panose="020B0502040204020203" pitchFamily="34" charset="0"/>
              </a:rPr>
              <a:t>.</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711" y="3148223"/>
            <a:ext cx="3076575" cy="3000375"/>
          </a:xfrm>
          <a:prstGeom prst="rect">
            <a:avLst/>
          </a:prstGeom>
        </p:spPr>
      </p:pic>
      <p:sp>
        <p:nvSpPr>
          <p:cNvPr id="3" name="Title 4">
            <a:extLst>
              <a:ext uri="{FF2B5EF4-FFF2-40B4-BE49-F238E27FC236}">
                <a16:creationId xmlns:a16="http://schemas.microsoft.com/office/drawing/2014/main" id="{B6BBF2C1-C47B-CF7E-9E9D-1E1BF3E943E2}"/>
              </a:ext>
            </a:extLst>
          </p:cNvPr>
          <p:cNvSpPr txBox="1">
            <a:spLocks/>
          </p:cNvSpPr>
          <p:nvPr/>
        </p:nvSpPr>
        <p:spPr>
          <a:xfrm>
            <a:off x="124198" y="875184"/>
            <a:ext cx="11943604" cy="1416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Segoe UI Light" panose="020B0502040204020203" pitchFamily="34" charset="0"/>
                <a:cs typeface="Segoe UI Light" panose="020B0502040204020203" pitchFamily="34" charset="0"/>
              </a:rPr>
              <a:t>.</a:t>
            </a:r>
          </a:p>
        </p:txBody>
      </p:sp>
      <p:pic>
        <p:nvPicPr>
          <p:cNvPr id="6" name="Picture 5">
            <a:extLst>
              <a:ext uri="{FF2B5EF4-FFF2-40B4-BE49-F238E27FC236}">
                <a16:creationId xmlns:a16="http://schemas.microsoft.com/office/drawing/2014/main" id="{62926C04-9174-4BF6-1476-0AC4F16B11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9519" y="-34802"/>
            <a:ext cx="7190841" cy="6892802"/>
          </a:xfrm>
          <a:prstGeom prst="rect">
            <a:avLst/>
          </a:prstGeom>
        </p:spPr>
      </p:pic>
    </p:spTree>
    <p:extLst>
      <p:ext uri="{BB962C8B-B14F-4D97-AF65-F5344CB8AC3E}">
        <p14:creationId xmlns:p14="http://schemas.microsoft.com/office/powerpoint/2010/main" val="4273746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86630" y="3883632"/>
            <a:ext cx="11560688"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Our member, Laraine Churchel Schultz, has incredibly giving friends who have the shop “</a:t>
            </a:r>
            <a:r>
              <a:rPr lang="en-US" b="1" dirty="0">
                <a:latin typeface="Segoe UI Light" panose="020B0502040204020203" pitchFamily="34" charset="0"/>
                <a:cs typeface="Segoe UI Light" panose="020B0502040204020203" pitchFamily="34" charset="0"/>
              </a:rPr>
              <a:t>Mica and Molly’s</a:t>
            </a:r>
            <a:r>
              <a:rPr lang="en-US" dirty="0">
                <a:latin typeface="Segoe UI Light" panose="020B0502040204020203" pitchFamily="34" charset="0"/>
                <a:cs typeface="Segoe UI Light" panose="020B0502040204020203" pitchFamily="34" charset="0"/>
              </a:rPr>
              <a:t>” in West Melbourne, FL. Mica and Molly are sisters who let us purchase Jellycats at cost, and generously shipped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the Jellycats to Uvalde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at their own expense.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24000" y="3958875"/>
            <a:ext cx="9144000" cy="1655762"/>
          </a:xfrm>
        </p:spPr>
        <p:txBody>
          <a:bodyPr/>
          <a:lstStyle/>
          <a:p>
            <a:endParaRPr lang="en-US" dirty="0"/>
          </a:p>
          <a:p>
            <a:endParaRPr lang="en-US" dirty="0"/>
          </a:p>
        </p:txBody>
      </p:sp>
    </p:spTree>
    <p:extLst>
      <p:ext uri="{BB962C8B-B14F-4D97-AF65-F5344CB8AC3E}">
        <p14:creationId xmlns:p14="http://schemas.microsoft.com/office/powerpoint/2010/main" val="377029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1F13324-AA30-9828-DC9E-B0CAD3215DED}"/>
              </a:ext>
            </a:extLst>
          </p:cNvPr>
          <p:cNvSpPr>
            <a:spLocks noGrp="1"/>
          </p:cNvSpPr>
          <p:nvPr>
            <p:ph sz="half" idx="1"/>
          </p:nvPr>
        </p:nvSpPr>
        <p:spPr/>
        <p:txBody>
          <a:bodyPr/>
          <a:lstStyle/>
          <a:p>
            <a:endParaRPr lang="en-US" dirty="0"/>
          </a:p>
          <a:p>
            <a:pPr marL="0" indent="0">
              <a:buNone/>
            </a:pPr>
            <a:r>
              <a:rPr lang="en-US" dirty="0"/>
              <a:t>Thank you, Mica </a:t>
            </a:r>
          </a:p>
          <a:p>
            <a:pPr marL="0" indent="0">
              <a:buNone/>
            </a:pPr>
            <a:r>
              <a:rPr lang="en-US" dirty="0"/>
              <a:t>and Molly </a:t>
            </a:r>
          </a:p>
        </p:txBody>
      </p:sp>
      <p:sp>
        <p:nvSpPr>
          <p:cNvPr id="11" name="Content Placeholder 10">
            <a:extLst>
              <a:ext uri="{FF2B5EF4-FFF2-40B4-BE49-F238E27FC236}">
                <a16:creationId xmlns:a16="http://schemas.microsoft.com/office/drawing/2014/main" id="{C0550B86-AFEF-C467-12A2-F7C0697C617D}"/>
              </a:ext>
            </a:extLst>
          </p:cNvPr>
          <p:cNvSpPr>
            <a:spLocks noGrp="1"/>
          </p:cNvSpPr>
          <p:nvPr>
            <p:ph sz="half" idx="2"/>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pic>
        <p:nvPicPr>
          <p:cNvPr id="9" name="Picture 8">
            <a:extLst>
              <a:ext uri="{FF2B5EF4-FFF2-40B4-BE49-F238E27FC236}">
                <a16:creationId xmlns:a16="http://schemas.microsoft.com/office/drawing/2014/main" id="{DC025378-78D2-9C4E-0E84-DAF6F8D729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44322" y="343774"/>
            <a:ext cx="6858000" cy="6158753"/>
          </a:xfrm>
          <a:prstGeom prst="rect">
            <a:avLst/>
          </a:prstGeom>
        </p:spPr>
      </p:pic>
      <p:sp>
        <p:nvSpPr>
          <p:cNvPr id="12" name="Heart 11">
            <a:extLst>
              <a:ext uri="{FF2B5EF4-FFF2-40B4-BE49-F238E27FC236}">
                <a16:creationId xmlns:a16="http://schemas.microsoft.com/office/drawing/2014/main" id="{00776B9B-44B7-D562-ED92-86833585C861}"/>
              </a:ext>
            </a:extLst>
          </p:cNvPr>
          <p:cNvSpPr/>
          <p:nvPr/>
        </p:nvSpPr>
        <p:spPr>
          <a:xfrm>
            <a:off x="2444915" y="2932876"/>
            <a:ext cx="255494" cy="268941"/>
          </a:xfrm>
          <a:prstGeom prst="hear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art 12">
            <a:extLst>
              <a:ext uri="{FF2B5EF4-FFF2-40B4-BE49-F238E27FC236}">
                <a16:creationId xmlns:a16="http://schemas.microsoft.com/office/drawing/2014/main" id="{7D418131-F6F4-8737-2DF4-C2C636FABE25}"/>
              </a:ext>
            </a:extLst>
          </p:cNvPr>
          <p:cNvSpPr/>
          <p:nvPr/>
        </p:nvSpPr>
        <p:spPr>
          <a:xfrm>
            <a:off x="3363406" y="2463645"/>
            <a:ext cx="255494" cy="268941"/>
          </a:xfrm>
          <a:prstGeom prst="hear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78246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638175" y="-294356"/>
            <a:ext cx="10915650" cy="2387600"/>
          </a:xfrm>
        </p:spPr>
        <p:txBody>
          <a:bodyPr>
            <a:normAutofit/>
          </a:bodyPr>
          <a:lstStyle/>
          <a:p>
            <a:r>
              <a:rPr lang="en-US" dirty="0">
                <a:latin typeface="Segoe UI Light" panose="020B0502040204020203" pitchFamily="34" charset="0"/>
                <a:cs typeface="Segoe UI Light" panose="020B0502040204020203" pitchFamily="34" charset="0"/>
              </a:rPr>
              <a:t>We asked for 400 Jellycats and our generous members sent 500.</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D91AF2B0-4BDB-BCE0-7708-73481BBE79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44546" y="2286000"/>
            <a:ext cx="4918504" cy="4438650"/>
          </a:xfrm>
          <a:prstGeom prst="rect">
            <a:avLst/>
          </a:prstGeom>
        </p:spPr>
      </p:pic>
    </p:spTree>
    <p:extLst>
      <p:ext uri="{BB962C8B-B14F-4D97-AF65-F5344CB8AC3E}">
        <p14:creationId xmlns:p14="http://schemas.microsoft.com/office/powerpoint/2010/main" val="13036190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623102" y="3890962"/>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wanted to provide copies of a resource book that helps people to cope with grieving. We asked for 100 copies of the book “</a:t>
            </a:r>
            <a:r>
              <a:rPr lang="en-US" b="1" i="1" dirty="0">
                <a:latin typeface="Segoe UI Light" panose="020B0502040204020203" pitchFamily="34" charset="0"/>
                <a:cs typeface="Segoe UI Light" panose="020B0502040204020203" pitchFamily="34" charset="0"/>
              </a:rPr>
              <a:t>Tear Soup</a:t>
            </a:r>
            <a:r>
              <a:rPr lang="en-US" dirty="0">
                <a:latin typeface="Segoe UI Light" panose="020B0502040204020203" pitchFamily="34" charset="0"/>
                <a:cs typeface="Segoe UI Light" panose="020B0502040204020203" pitchFamily="34" charset="0"/>
              </a:rPr>
              <a:t>” and you, our generous members, sent 150 copies, some in English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and some in Spanish.</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Tree>
    <p:extLst>
      <p:ext uri="{BB962C8B-B14F-4D97-AF65-F5344CB8AC3E}">
        <p14:creationId xmlns:p14="http://schemas.microsoft.com/office/powerpoint/2010/main" val="1396251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46D0F1A-979C-E991-AC49-49157945D4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449" y="1143000"/>
            <a:ext cx="3597429" cy="4602409"/>
          </a:xfrm>
          <a:prstGeom prst="rect">
            <a:avLst/>
          </a:prstGeom>
        </p:spPr>
      </p:pic>
      <p:pic>
        <p:nvPicPr>
          <p:cNvPr id="10" name="Picture 9">
            <a:extLst>
              <a:ext uri="{FF2B5EF4-FFF2-40B4-BE49-F238E27FC236}">
                <a16:creationId xmlns:a16="http://schemas.microsoft.com/office/drawing/2014/main" id="{9F9354DE-9455-78EE-4DBF-775EA02BEE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595" y="1143000"/>
            <a:ext cx="3504010" cy="4572000"/>
          </a:xfrm>
          <a:prstGeom prst="rect">
            <a:avLst/>
          </a:prstGeom>
        </p:spPr>
      </p:pic>
    </p:spTree>
    <p:extLst>
      <p:ext uri="{BB962C8B-B14F-4D97-AF65-F5344CB8AC3E}">
        <p14:creationId xmlns:p14="http://schemas.microsoft.com/office/powerpoint/2010/main" val="2044408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444915" y="153964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asked for embroidered aprons for our volunteers to wear at the event and you took care of that matter in minutes.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Tree>
    <p:extLst>
      <p:ext uri="{BB962C8B-B14F-4D97-AF65-F5344CB8AC3E}">
        <p14:creationId xmlns:p14="http://schemas.microsoft.com/office/powerpoint/2010/main" val="2745999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D1FB215B-822B-E441-94E7-6EC3B40A53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0485" y="0"/>
            <a:ext cx="3331029" cy="6858000"/>
          </a:xfrm>
          <a:prstGeom prst="rect">
            <a:avLst/>
          </a:prstGeom>
        </p:spPr>
      </p:pic>
    </p:spTree>
    <p:extLst>
      <p:ext uri="{BB962C8B-B14F-4D97-AF65-F5344CB8AC3E}">
        <p14:creationId xmlns:p14="http://schemas.microsoft.com/office/powerpoint/2010/main" val="31108498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C1FA0B50-1771-06EE-3650-14DF3046F1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180" y="0"/>
            <a:ext cx="10959640" cy="6858000"/>
          </a:xfrm>
          <a:prstGeom prst="rect">
            <a:avLst/>
          </a:prstGeom>
        </p:spPr>
      </p:pic>
    </p:spTree>
    <p:extLst>
      <p:ext uri="{BB962C8B-B14F-4D97-AF65-F5344CB8AC3E}">
        <p14:creationId xmlns:p14="http://schemas.microsoft.com/office/powerpoint/2010/main" val="106767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58067" y="3277962"/>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We asked for handwritten notes for the Uvalde community and the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WCTC community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came through again.</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009800"/>
            <a:ext cx="9144000" cy="1655762"/>
          </a:xfrm>
        </p:spPr>
        <p:txBody>
          <a:bodyPr/>
          <a:lstStyle/>
          <a:p>
            <a:endParaRPr lang="en-US" dirty="0"/>
          </a:p>
        </p:txBody>
      </p:sp>
    </p:spTree>
    <p:extLst>
      <p:ext uri="{BB962C8B-B14F-4D97-AF65-F5344CB8AC3E}">
        <p14:creationId xmlns:p14="http://schemas.microsoft.com/office/powerpoint/2010/main" val="1460515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82531" y="2021124"/>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WCTC members even sent  notes and created posts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to encourage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our own volunteers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009800"/>
            <a:ext cx="9144000" cy="1655762"/>
          </a:xfrm>
        </p:spPr>
        <p:txBody>
          <a:bodyPr/>
          <a:lstStyle/>
          <a:p>
            <a:endParaRPr lang="en-US" dirty="0"/>
          </a:p>
        </p:txBody>
      </p:sp>
    </p:spTree>
    <p:extLst>
      <p:ext uri="{BB962C8B-B14F-4D97-AF65-F5344CB8AC3E}">
        <p14:creationId xmlns:p14="http://schemas.microsoft.com/office/powerpoint/2010/main" val="167477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2497B-8A6D-2696-99B0-65262E8A1151}"/>
              </a:ext>
            </a:extLst>
          </p:cNvPr>
          <p:cNvSpPr>
            <a:spLocks noGrp="1"/>
          </p:cNvSpPr>
          <p:nvPr>
            <p:ph type="title"/>
          </p:nvPr>
        </p:nvSpPr>
        <p:spPr>
          <a:xfrm>
            <a:off x="229770" y="920418"/>
            <a:ext cx="11732455" cy="1325563"/>
          </a:xfrm>
        </p:spPr>
        <p:txBody>
          <a:bodyPr>
            <a:noAutofit/>
          </a:bodyPr>
          <a:lstStyle/>
          <a:p>
            <a:pPr algn="ctr"/>
            <a:r>
              <a:rPr lang="en-US" sz="4800" b="1" dirty="0">
                <a:latin typeface="Segoe UI Light" panose="020B0502040204020203" pitchFamily="34" charset="0"/>
                <a:cs typeface="Segoe UI Light" panose="020B0502040204020203" pitchFamily="34" charset="0"/>
              </a:rPr>
              <a:t>The Background</a:t>
            </a:r>
          </a:p>
        </p:txBody>
      </p:sp>
      <p:pic>
        <p:nvPicPr>
          <p:cNvPr id="4" name="Content Placeholder 3">
            <a:extLst>
              <a:ext uri="{FF2B5EF4-FFF2-40B4-BE49-F238E27FC236}">
                <a16:creationId xmlns:a16="http://schemas.microsoft.com/office/drawing/2014/main" id="{421F62C1-3B3C-F523-C6A2-7004306F6E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57712" y="3148223"/>
            <a:ext cx="3076575" cy="3000375"/>
          </a:xfrm>
        </p:spPr>
      </p:pic>
      <p:sp>
        <p:nvSpPr>
          <p:cNvPr id="2" name="Footer Placeholder 1">
            <a:extLst>
              <a:ext uri="{FF2B5EF4-FFF2-40B4-BE49-F238E27FC236}">
                <a16:creationId xmlns:a16="http://schemas.microsoft.com/office/drawing/2014/main" id="{0EC3213F-0689-28B1-B443-D2E4A40BC014}"/>
              </a:ext>
            </a:extLst>
          </p:cNvPr>
          <p:cNvSpPr>
            <a:spLocks noGrp="1"/>
          </p:cNvSpPr>
          <p:nvPr>
            <p:ph type="ftr" sz="quarter" idx="11"/>
          </p:nvPr>
        </p:nvSpPr>
        <p:spPr/>
        <p:txBody>
          <a:bodyPr/>
          <a:lstStyle/>
          <a:p>
            <a:r>
              <a:rPr lang="en-US" dirty="0"/>
              <a:t>© 2022 Laura M. Magone for The Wedding Cookie Table Community, All Rights Reserved</a:t>
            </a:r>
          </a:p>
        </p:txBody>
      </p:sp>
      <p:pic>
        <p:nvPicPr>
          <p:cNvPr id="7" name="Content Placeholder 3">
            <a:extLst>
              <a:ext uri="{FF2B5EF4-FFF2-40B4-BE49-F238E27FC236}">
                <a16:creationId xmlns:a16="http://schemas.microsoft.com/office/drawing/2014/main" id="{1AE8DA38-58A4-B105-11E5-E4ABB21D32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923" y="3148223"/>
            <a:ext cx="3076575" cy="3000375"/>
          </a:xfrm>
          <a:prstGeom prst="rect">
            <a:avLst/>
          </a:prstGeom>
        </p:spPr>
      </p:pic>
    </p:spTree>
    <p:extLst>
      <p:ext uri="{BB962C8B-B14F-4D97-AF65-F5344CB8AC3E}">
        <p14:creationId xmlns:p14="http://schemas.microsoft.com/office/powerpoint/2010/main" val="595744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7D564A81-224D-5442-231B-874B9DA9B2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4140000">
            <a:off x="5276849" y="-173039"/>
            <a:ext cx="5143500" cy="6858000"/>
          </a:xfrm>
          <a:prstGeom prst="rect">
            <a:avLst/>
          </a:prstGeom>
        </p:spPr>
      </p:pic>
    </p:spTree>
    <p:extLst>
      <p:ext uri="{BB962C8B-B14F-4D97-AF65-F5344CB8AC3E}">
        <p14:creationId xmlns:p14="http://schemas.microsoft.com/office/powerpoint/2010/main" val="21615674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A3705690-9DD0-7237-5C89-233FB2FD5C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7599" y="152400"/>
            <a:ext cx="8284538" cy="6553199"/>
          </a:xfrm>
          <a:prstGeom prst="rect">
            <a:avLst/>
          </a:prstGeom>
        </p:spPr>
      </p:pic>
    </p:spTree>
    <p:extLst>
      <p:ext uri="{BB962C8B-B14F-4D97-AF65-F5344CB8AC3E}">
        <p14:creationId xmlns:p14="http://schemas.microsoft.com/office/powerpoint/2010/main" val="35935190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82531" y="2021124"/>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Adults and children created messages and artwork for the Uvalde community.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37472" y="4009800"/>
            <a:ext cx="9144000" cy="1655762"/>
          </a:xfrm>
        </p:spPr>
        <p:txBody>
          <a:bodyPr/>
          <a:lstStyle/>
          <a:p>
            <a:endParaRPr lang="en-US" dirty="0"/>
          </a:p>
        </p:txBody>
      </p:sp>
    </p:spTree>
    <p:extLst>
      <p:ext uri="{BB962C8B-B14F-4D97-AF65-F5344CB8AC3E}">
        <p14:creationId xmlns:p14="http://schemas.microsoft.com/office/powerpoint/2010/main" val="10124434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1DCF4739-EBB7-3EC8-DC6F-CB58D1FF6C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8124" y="134938"/>
            <a:ext cx="6467475" cy="6573908"/>
          </a:xfrm>
          <a:prstGeom prst="rect">
            <a:avLst/>
          </a:prstGeom>
        </p:spPr>
      </p:pic>
    </p:spTree>
    <p:extLst>
      <p:ext uri="{BB962C8B-B14F-4D97-AF65-F5344CB8AC3E}">
        <p14:creationId xmlns:p14="http://schemas.microsoft.com/office/powerpoint/2010/main" val="8271934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CDB8D004-2344-EBC5-EA77-6A08B90FB1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4249" y="0"/>
            <a:ext cx="6856879" cy="6883769"/>
          </a:xfrm>
          <a:prstGeom prst="rect">
            <a:avLst/>
          </a:prstGeom>
        </p:spPr>
      </p:pic>
    </p:spTree>
    <p:extLst>
      <p:ext uri="{BB962C8B-B14F-4D97-AF65-F5344CB8AC3E}">
        <p14:creationId xmlns:p14="http://schemas.microsoft.com/office/powerpoint/2010/main" val="2841608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9BC1BA6-9FD2-D8EC-D9F2-995A4E4D95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2900" y="25400"/>
            <a:ext cx="5124450" cy="6832600"/>
          </a:xfrm>
          <a:prstGeom prst="rect">
            <a:avLst/>
          </a:prstGeom>
        </p:spPr>
      </p:pic>
    </p:spTree>
    <p:extLst>
      <p:ext uri="{BB962C8B-B14F-4D97-AF65-F5344CB8AC3E}">
        <p14:creationId xmlns:p14="http://schemas.microsoft.com/office/powerpoint/2010/main" val="13306851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095D099-322F-47AC-6229-678B8C2951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4320000">
            <a:off x="4473249" y="-884293"/>
            <a:ext cx="6210383" cy="8280510"/>
          </a:xfrm>
          <a:prstGeom prst="rect">
            <a:avLst/>
          </a:prstGeom>
        </p:spPr>
      </p:pic>
    </p:spTree>
    <p:extLst>
      <p:ext uri="{BB962C8B-B14F-4D97-AF65-F5344CB8AC3E}">
        <p14:creationId xmlns:p14="http://schemas.microsoft.com/office/powerpoint/2010/main" val="16988185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D3DCEE6D-14A7-0E80-97D3-269BA90ED4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403080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286000" y="3808413"/>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All of the table and gift items we needed were generously purchased by WCTC members  and tracked by our dedicated and capable volunteers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who worked tirelessly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behind the scenes.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349298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984500" y="2870200"/>
            <a:ext cx="8903519"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Ellen Colhouer, “Contessa Marie”,  took the lead on table design and decision-making  on items needed for the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cookie tables and events.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54052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239618" y="4064000"/>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On May 24, 2022, an unspeakable tragedy occurred when the lives of 19 children and 2 adults were taken at the Robb Elementary School in Uvalde, Texas, a small rural community with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16,000 residents.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72639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329380" y="2865438"/>
            <a:ext cx="11533239"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Ellen made selections and communicated to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Venus Czernics, “Vee Cz”,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who created and monitored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our “wish lists”.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52593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820B03FE-6FDB-832A-E918-E81B075C13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2950" y="24518"/>
            <a:ext cx="4495800" cy="6855112"/>
          </a:xfrm>
          <a:prstGeom prst="rect">
            <a:avLst/>
          </a:prstGeom>
        </p:spPr>
      </p:pic>
    </p:spTree>
    <p:extLst>
      <p:ext uri="{BB962C8B-B14F-4D97-AF65-F5344CB8AC3E}">
        <p14:creationId xmlns:p14="http://schemas.microsoft.com/office/powerpoint/2010/main" val="41832946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normAutofit fontScale="90000"/>
          </a:bodyPr>
          <a:lstStyle/>
          <a:p>
            <a:pPr algn="r"/>
            <a:r>
              <a:rPr lang="en-US" dirty="0">
                <a:latin typeface="Segoe UI Light" panose="020B0502040204020203" pitchFamily="34" charset="0"/>
                <a:cs typeface="Segoe UI Light" panose="020B0502040204020203" pitchFamily="34" charset="0"/>
              </a:rPr>
              <a:t>No details were left to chance. The centerpiece of a cookie table is, of course, the cookies.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749243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622733" y="3767256"/>
            <a:ext cx="9841728"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Our generous and supportive  WCTC members embraced the project instantly. We were united in wanting this endeavor  to succeed to support Uvalde. WCTC members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went to work.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622733" y="3186118"/>
            <a:ext cx="9144000" cy="1655762"/>
          </a:xfrm>
        </p:spPr>
        <p:txBody>
          <a:bodyPr/>
          <a:lstStyle/>
          <a:p>
            <a:endParaRPr lang="en-US" dirty="0"/>
          </a:p>
        </p:txBody>
      </p:sp>
    </p:spTree>
    <p:extLst>
      <p:ext uri="{BB962C8B-B14F-4D97-AF65-F5344CB8AC3E}">
        <p14:creationId xmlns:p14="http://schemas.microsoft.com/office/powerpoint/2010/main" val="6764764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normAutofit/>
          </a:bodyPr>
          <a:lstStyle/>
          <a:p>
            <a:pPr algn="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F71BCC3C-A366-E83E-83A8-5377442430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7228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629477" y="2767921"/>
            <a:ext cx="10933043" cy="2387600"/>
          </a:xfrm>
        </p:spPr>
        <p:txBody>
          <a:bodyPr>
            <a:noAutofit/>
          </a:bodyPr>
          <a:lstStyle/>
          <a:p>
            <a:pPr algn="r"/>
            <a:r>
              <a:rPr lang="en-US" sz="4800" dirty="0">
                <a:latin typeface="Segoe UI Light" panose="020B0502040204020203" pitchFamily="34" charset="0"/>
                <a:cs typeface="Segoe UI Light" panose="020B0502040204020203" pitchFamily="34" charset="0"/>
              </a:rPr>
              <a:t>Cookies that were shipped by members were carefully logged and tracked and recorded upon arrival by </a:t>
            </a:r>
            <a:br>
              <a:rPr lang="en-US" sz="4800" dirty="0">
                <a:latin typeface="Segoe UI Light" panose="020B0502040204020203" pitchFamily="34" charset="0"/>
                <a:cs typeface="Segoe UI Light" panose="020B0502040204020203" pitchFamily="34" charset="0"/>
              </a:rPr>
            </a:br>
            <a:r>
              <a:rPr lang="en-US" sz="4800" dirty="0">
                <a:latin typeface="Segoe UI Light" panose="020B0502040204020203" pitchFamily="34" charset="0"/>
                <a:cs typeface="Segoe UI Light" panose="020B0502040204020203" pitchFamily="34" charset="0"/>
              </a:rPr>
              <a:t>Judi Coulter-Salazar.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523999" y="1521842"/>
            <a:ext cx="9144000" cy="1655762"/>
          </a:xfrm>
        </p:spPr>
        <p:txBody>
          <a:bodyPr/>
          <a:lstStyle/>
          <a:p>
            <a:endParaRPr lang="en-US" dirty="0"/>
          </a:p>
        </p:txBody>
      </p:sp>
    </p:spTree>
    <p:extLst>
      <p:ext uri="{BB962C8B-B14F-4D97-AF65-F5344CB8AC3E}">
        <p14:creationId xmlns:p14="http://schemas.microsoft.com/office/powerpoint/2010/main" val="9919681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F5F18008-66F3-7DB5-4DE1-E4E9AAEB04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3485" y="685801"/>
            <a:ext cx="8502182" cy="5829300"/>
          </a:xfrm>
          <a:prstGeom prst="rect">
            <a:avLst/>
          </a:prstGeom>
        </p:spPr>
      </p:pic>
    </p:spTree>
    <p:extLst>
      <p:ext uri="{BB962C8B-B14F-4D97-AF65-F5344CB8AC3E}">
        <p14:creationId xmlns:p14="http://schemas.microsoft.com/office/powerpoint/2010/main" val="29943390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788504" y="2042319"/>
            <a:ext cx="10933043"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Judi lived and breathed the Uvalde project from conception to completion.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412166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66047" y="17863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WCTC members closely monitored tracking information on cookie shipments and kept the community informed.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731378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C67C65E-F1A4-7FAF-3BA4-E1155F46E3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5604" y="-9459"/>
            <a:ext cx="6319524" cy="6867459"/>
          </a:xfrm>
          <a:prstGeom prst="rect">
            <a:avLst/>
          </a:prstGeom>
        </p:spPr>
      </p:pic>
    </p:spTree>
    <p:extLst>
      <p:ext uri="{BB962C8B-B14F-4D97-AF65-F5344CB8AC3E}">
        <p14:creationId xmlns:p14="http://schemas.microsoft.com/office/powerpoint/2010/main" val="3842413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794284" y="3215537"/>
            <a:ext cx="10135388"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victims were all in the same fourth-grade classroom. Fifteen of them were 10 years old; two were 9 and two were  11. The teachers were 44 and 48. They were likely all looking forward to free-time and summer vacation.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1930400" y="4153581"/>
            <a:ext cx="9144000" cy="1655762"/>
          </a:xfrm>
        </p:spPr>
        <p:txBody>
          <a:bodyPr/>
          <a:lstStyle/>
          <a:p>
            <a:endParaRPr lang="en-US" dirty="0"/>
          </a:p>
        </p:txBody>
      </p:sp>
    </p:spTree>
    <p:extLst>
      <p:ext uri="{BB962C8B-B14F-4D97-AF65-F5344CB8AC3E}">
        <p14:creationId xmlns:p14="http://schemas.microsoft.com/office/powerpoint/2010/main" val="19896569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F8DEE9FB-835B-91D6-87C4-B83B8D208C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3560" y="558464"/>
            <a:ext cx="8678574" cy="6109036"/>
          </a:xfrm>
          <a:prstGeom prst="rect">
            <a:avLst/>
          </a:prstGeom>
        </p:spPr>
      </p:pic>
    </p:spTree>
    <p:extLst>
      <p:ext uri="{BB962C8B-B14F-4D97-AF65-F5344CB8AC3E}">
        <p14:creationId xmlns:p14="http://schemas.microsoft.com/office/powerpoint/2010/main" val="9503458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9" name="Picture 8">
            <a:extLst>
              <a:ext uri="{FF2B5EF4-FFF2-40B4-BE49-F238E27FC236}">
                <a16:creationId xmlns:a16="http://schemas.microsoft.com/office/drawing/2014/main" id="{B7CB5418-6923-5748-D504-DFBDB7DAE1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57700" y="14049"/>
            <a:ext cx="4450508" cy="6843951"/>
          </a:xfrm>
          <a:prstGeom prst="rect">
            <a:avLst/>
          </a:prstGeom>
        </p:spPr>
      </p:pic>
    </p:spTree>
    <p:extLst>
      <p:ext uri="{BB962C8B-B14F-4D97-AF65-F5344CB8AC3E}">
        <p14:creationId xmlns:p14="http://schemas.microsoft.com/office/powerpoint/2010/main" val="25247083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944914" y="2980138"/>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The first box of cookies arrived from Iowa on Wednesday, June 15 and the rest was history. Cookies poured in each day for about ten days.</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714215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9" name="Picture 8">
            <a:extLst>
              <a:ext uri="{FF2B5EF4-FFF2-40B4-BE49-F238E27FC236}">
                <a16:creationId xmlns:a16="http://schemas.microsoft.com/office/drawing/2014/main" id="{127E0AFF-EB8E-3F34-2282-FBEF85F0C2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2667000" y="-1142999"/>
            <a:ext cx="6858000" cy="9143999"/>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31F7C5-ADC1-80E7-ABB7-FDB6210BBB5E}"/>
                  </a:ext>
                </a:extLst>
              </p14:cNvPr>
              <p14:cNvContentPartPr/>
              <p14:nvPr/>
            </p14:nvContentPartPr>
            <p14:xfrm>
              <a:off x="3119829" y="1799337"/>
              <a:ext cx="468360" cy="82800"/>
            </p14:xfrm>
          </p:contentPart>
        </mc:Choice>
        <mc:Fallback xmlns="">
          <p:pic>
            <p:nvPicPr>
              <p:cNvPr id="8" name="Ink 7">
                <a:extLst>
                  <a:ext uri="{FF2B5EF4-FFF2-40B4-BE49-F238E27FC236}">
                    <a16:creationId xmlns:a16="http://schemas.microsoft.com/office/drawing/2014/main" id="{E031F7C5-ADC1-80E7-ABB7-FDB6210BBB5E}"/>
                  </a:ext>
                </a:extLst>
              </p:cNvPr>
              <p:cNvPicPr/>
              <p:nvPr/>
            </p:nvPicPr>
            <p:blipFill>
              <a:blip r:embed="rId5"/>
              <a:stretch>
                <a:fillRect/>
              </a:stretch>
            </p:blipFill>
            <p:spPr>
              <a:xfrm>
                <a:off x="3111189" y="1790337"/>
                <a:ext cx="4860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BDE52822-6D52-A028-0885-B0E415461F78}"/>
                  </a:ext>
                </a:extLst>
              </p14:cNvPr>
              <p14:cNvContentPartPr/>
              <p14:nvPr/>
            </p14:nvContentPartPr>
            <p14:xfrm>
              <a:off x="3108170" y="1825245"/>
              <a:ext cx="338760" cy="65160"/>
            </p14:xfrm>
          </p:contentPart>
        </mc:Choice>
        <mc:Fallback xmlns="">
          <p:pic>
            <p:nvPicPr>
              <p:cNvPr id="18" name="Ink 17">
                <a:extLst>
                  <a:ext uri="{FF2B5EF4-FFF2-40B4-BE49-F238E27FC236}">
                    <a16:creationId xmlns:a16="http://schemas.microsoft.com/office/drawing/2014/main" id="{BDE52822-6D52-A028-0885-B0E415461F78}"/>
                  </a:ext>
                </a:extLst>
              </p:cNvPr>
              <p:cNvPicPr/>
              <p:nvPr/>
            </p:nvPicPr>
            <p:blipFill>
              <a:blip r:embed="rId7"/>
              <a:stretch>
                <a:fillRect/>
              </a:stretch>
            </p:blipFill>
            <p:spPr>
              <a:xfrm>
                <a:off x="3072170" y="1789605"/>
                <a:ext cx="4104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1C574BAD-29D9-0919-D6D6-62111964D397}"/>
                  </a:ext>
                </a:extLst>
              </p14:cNvPr>
              <p14:cNvContentPartPr/>
              <p14:nvPr/>
            </p14:nvContentPartPr>
            <p14:xfrm>
              <a:off x="3336770" y="1879245"/>
              <a:ext cx="558720" cy="137160"/>
            </p14:xfrm>
          </p:contentPart>
        </mc:Choice>
        <mc:Fallback xmlns="">
          <p:pic>
            <p:nvPicPr>
              <p:cNvPr id="20" name="Ink 19">
                <a:extLst>
                  <a:ext uri="{FF2B5EF4-FFF2-40B4-BE49-F238E27FC236}">
                    <a16:creationId xmlns:a16="http://schemas.microsoft.com/office/drawing/2014/main" id="{1C574BAD-29D9-0919-D6D6-62111964D397}"/>
                  </a:ext>
                </a:extLst>
              </p:cNvPr>
              <p:cNvPicPr/>
              <p:nvPr/>
            </p:nvPicPr>
            <p:blipFill>
              <a:blip r:embed="rId9"/>
              <a:stretch>
                <a:fillRect/>
              </a:stretch>
            </p:blipFill>
            <p:spPr>
              <a:xfrm>
                <a:off x="3300770" y="1843605"/>
                <a:ext cx="63036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75D191D4-8BEC-D12E-7665-BA7007C55AE5}"/>
                  </a:ext>
                </a:extLst>
              </p14:cNvPr>
              <p14:cNvContentPartPr/>
              <p14:nvPr/>
            </p14:nvContentPartPr>
            <p14:xfrm>
              <a:off x="3222290" y="1819125"/>
              <a:ext cx="603720" cy="168120"/>
            </p14:xfrm>
          </p:contentPart>
        </mc:Choice>
        <mc:Fallback xmlns="">
          <p:pic>
            <p:nvPicPr>
              <p:cNvPr id="22" name="Ink 21">
                <a:extLst>
                  <a:ext uri="{FF2B5EF4-FFF2-40B4-BE49-F238E27FC236}">
                    <a16:creationId xmlns:a16="http://schemas.microsoft.com/office/drawing/2014/main" id="{75D191D4-8BEC-D12E-7665-BA7007C55AE5}"/>
                  </a:ext>
                </a:extLst>
              </p:cNvPr>
              <p:cNvPicPr/>
              <p:nvPr/>
            </p:nvPicPr>
            <p:blipFill>
              <a:blip r:embed="rId11"/>
              <a:stretch>
                <a:fillRect/>
              </a:stretch>
            </p:blipFill>
            <p:spPr>
              <a:xfrm>
                <a:off x="3186650" y="1783125"/>
                <a:ext cx="675360" cy="239760"/>
              </a:xfrm>
              <a:prstGeom prst="rect">
                <a:avLst/>
              </a:prstGeom>
            </p:spPr>
          </p:pic>
        </mc:Fallback>
      </mc:AlternateContent>
      <p:grpSp>
        <p:nvGrpSpPr>
          <p:cNvPr id="25" name="Group 24">
            <a:extLst>
              <a:ext uri="{FF2B5EF4-FFF2-40B4-BE49-F238E27FC236}">
                <a16:creationId xmlns:a16="http://schemas.microsoft.com/office/drawing/2014/main" id="{0850F640-2F80-7E5D-0F30-BAC04DBC5D17}"/>
              </a:ext>
            </a:extLst>
          </p:cNvPr>
          <p:cNvGrpSpPr/>
          <p:nvPr/>
        </p:nvGrpSpPr>
        <p:grpSpPr>
          <a:xfrm>
            <a:off x="3119829" y="1799337"/>
            <a:ext cx="731741" cy="227148"/>
            <a:chOff x="3119829" y="1799337"/>
            <a:chExt cx="731741" cy="227148"/>
          </a:xfrm>
        </p:grpSpPr>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DC4C690D-063D-D218-2DBB-BBEBE250A806}"/>
                    </a:ext>
                  </a:extLst>
                </p14:cNvPr>
                <p14:cNvContentPartPr/>
                <p14:nvPr/>
              </p14:nvContentPartPr>
              <p14:xfrm>
                <a:off x="3119829" y="1799337"/>
                <a:ext cx="439920" cy="111240"/>
              </p14:xfrm>
            </p:contentPart>
          </mc:Choice>
          <mc:Fallback xmlns="">
            <p:pic>
              <p:nvPicPr>
                <p:cNvPr id="5" name="Ink 4">
                  <a:extLst>
                    <a:ext uri="{FF2B5EF4-FFF2-40B4-BE49-F238E27FC236}">
                      <a16:creationId xmlns:a16="http://schemas.microsoft.com/office/drawing/2014/main" id="{DC4C690D-063D-D218-2DBB-BBEBE250A806}"/>
                    </a:ext>
                  </a:extLst>
                </p:cNvPr>
                <p:cNvPicPr/>
                <p:nvPr/>
              </p:nvPicPr>
              <p:blipFill>
                <a:blip r:embed="rId13"/>
                <a:stretch>
                  <a:fillRect/>
                </a:stretch>
              </p:blipFill>
              <p:spPr>
                <a:xfrm>
                  <a:off x="3111189" y="1790337"/>
                  <a:ext cx="4575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 name="Ink 5">
                  <a:extLst>
                    <a:ext uri="{FF2B5EF4-FFF2-40B4-BE49-F238E27FC236}">
                      <a16:creationId xmlns:a16="http://schemas.microsoft.com/office/drawing/2014/main" id="{DFCC9192-406E-4D94-A855-D0B6739CD074}"/>
                    </a:ext>
                  </a:extLst>
                </p14:cNvPr>
                <p14:cNvContentPartPr/>
                <p14:nvPr/>
              </p14:nvContentPartPr>
              <p14:xfrm>
                <a:off x="3570189" y="1915617"/>
                <a:ext cx="216360" cy="15120"/>
              </p14:xfrm>
            </p:contentPart>
          </mc:Choice>
          <mc:Fallback xmlns="">
            <p:pic>
              <p:nvPicPr>
                <p:cNvPr id="6" name="Ink 5">
                  <a:extLst>
                    <a:ext uri="{FF2B5EF4-FFF2-40B4-BE49-F238E27FC236}">
                      <a16:creationId xmlns:a16="http://schemas.microsoft.com/office/drawing/2014/main" id="{DFCC9192-406E-4D94-A855-D0B6739CD074}"/>
                    </a:ext>
                  </a:extLst>
                </p:cNvPr>
                <p:cNvPicPr/>
                <p:nvPr/>
              </p:nvPicPr>
              <p:blipFill>
                <a:blip r:embed="rId15"/>
                <a:stretch>
                  <a:fillRect/>
                </a:stretch>
              </p:blipFill>
              <p:spPr>
                <a:xfrm>
                  <a:off x="3561549" y="1906617"/>
                  <a:ext cx="23400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8C32E50B-A51C-7AE3-593C-52D35C7710CD}"/>
                    </a:ext>
                  </a:extLst>
                </p14:cNvPr>
                <p14:cNvContentPartPr/>
                <p14:nvPr/>
              </p14:nvContentPartPr>
              <p14:xfrm>
                <a:off x="3205730" y="1877445"/>
                <a:ext cx="645840" cy="149040"/>
              </p14:xfrm>
            </p:contentPart>
          </mc:Choice>
          <mc:Fallback xmlns="">
            <p:pic>
              <p:nvPicPr>
                <p:cNvPr id="24" name="Ink 23">
                  <a:extLst>
                    <a:ext uri="{FF2B5EF4-FFF2-40B4-BE49-F238E27FC236}">
                      <a16:creationId xmlns:a16="http://schemas.microsoft.com/office/drawing/2014/main" id="{8C32E50B-A51C-7AE3-593C-52D35C7710CD}"/>
                    </a:ext>
                  </a:extLst>
                </p:cNvPr>
                <p:cNvPicPr/>
                <p:nvPr/>
              </p:nvPicPr>
              <p:blipFill>
                <a:blip r:embed="rId17"/>
                <a:stretch>
                  <a:fillRect/>
                </a:stretch>
              </p:blipFill>
              <p:spPr>
                <a:xfrm>
                  <a:off x="3169730" y="1841445"/>
                  <a:ext cx="717480" cy="220680"/>
                </a:xfrm>
                <a:prstGeom prst="rect">
                  <a:avLst/>
                </a:prstGeom>
              </p:spPr>
            </p:pic>
          </mc:Fallback>
        </mc:AlternateContent>
      </p:grpSp>
    </p:spTree>
    <p:extLst>
      <p:ext uri="{BB962C8B-B14F-4D97-AF65-F5344CB8AC3E}">
        <p14:creationId xmlns:p14="http://schemas.microsoft.com/office/powerpoint/2010/main" val="34739024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19269" y="4409337"/>
            <a:ext cx="11953461"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Most cookies arrived in excellent shape. A few “cookie crumbles” arrived. We bagged and offered them as “ice cream toppings” at our event. Some “toppings” were hand-delivered after the event along with whole cookies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to residents of Uvalde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who could not attend.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a:xfrm>
            <a:off x="369167" y="2851879"/>
            <a:ext cx="10270435" cy="1655762"/>
          </a:xfrm>
        </p:spPr>
        <p:txBody>
          <a:bodyPr/>
          <a:lstStyle/>
          <a:p>
            <a:endParaRPr lang="en-US" dirty="0"/>
          </a:p>
        </p:txBody>
      </p:sp>
    </p:spTree>
    <p:extLst>
      <p:ext uri="{BB962C8B-B14F-4D97-AF65-F5344CB8AC3E}">
        <p14:creationId xmlns:p14="http://schemas.microsoft.com/office/powerpoint/2010/main" val="36389833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E44A8BDA-354F-BDD7-1EDE-F600933B1E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843" y="0"/>
            <a:ext cx="12060088" cy="6857999"/>
          </a:xfrm>
          <a:prstGeom prst="rect">
            <a:avLst/>
          </a:prstGeom>
        </p:spPr>
      </p:pic>
    </p:spTree>
    <p:extLst>
      <p:ext uri="{BB962C8B-B14F-4D97-AF65-F5344CB8AC3E}">
        <p14:creationId xmlns:p14="http://schemas.microsoft.com/office/powerpoint/2010/main" val="5073638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1872343" y="2437266"/>
            <a:ext cx="9144000" cy="2387600"/>
          </a:xfrm>
        </p:spPr>
        <p:txBody>
          <a:bodyPr>
            <a:normAutofit fontScale="90000"/>
          </a:bodyPr>
          <a:lstStyle/>
          <a:p>
            <a:pPr algn="r"/>
            <a:r>
              <a:rPr lang="en-US" dirty="0">
                <a:latin typeface="Segoe UI Light" panose="020B0502040204020203" pitchFamily="34" charset="0"/>
                <a:cs typeface="Segoe UI Light" panose="020B0502040204020203" pitchFamily="34" charset="0"/>
              </a:rPr>
              <a:t>WCTC members not only share cookies, we share recipes and helpful pointers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with each other</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581289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2032000" y="3136043"/>
            <a:ext cx="9144000" cy="2387600"/>
          </a:xfrm>
        </p:spPr>
        <p:txBody>
          <a:bodyPr>
            <a:normAutofit/>
          </a:bodyPr>
          <a:lstStyle/>
          <a:p>
            <a:pPr algn="r"/>
            <a:endParaRPr lang="en-US" dirty="0">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514C7ECF-45F2-B3DD-939A-ED2F7340BD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47770" y="-25038"/>
            <a:ext cx="5762172" cy="6854773"/>
          </a:xfrm>
          <a:prstGeom prst="rect">
            <a:avLst/>
          </a:prstGeom>
        </p:spPr>
      </p:pic>
    </p:spTree>
    <p:extLst>
      <p:ext uri="{BB962C8B-B14F-4D97-AF65-F5344CB8AC3E}">
        <p14:creationId xmlns:p14="http://schemas.microsoft.com/office/powerpoint/2010/main" val="11927807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a:xfrm>
            <a:off x="419100" y="361899"/>
            <a:ext cx="11353800" cy="5241238"/>
          </a:xfrm>
        </p:spPr>
        <p:txBody>
          <a:bodyPr>
            <a:normAutofit fontScale="90000"/>
          </a:bodyPr>
          <a:lstStyle/>
          <a:p>
            <a:pPr algn="r"/>
            <a:br>
              <a:rPr lang="en-US" dirty="0">
                <a:latin typeface="Segoe UI Light" panose="020B0502040204020203" pitchFamily="34" charset="0"/>
                <a:cs typeface="Segoe UI Light" panose="020B0502040204020203" pitchFamily="34" charset="0"/>
              </a:rPr>
            </a:br>
            <a:br>
              <a:rPr lang="en-US" dirty="0">
                <a:latin typeface="Segoe UI Light" panose="020B0502040204020203" pitchFamily="34" charset="0"/>
                <a:cs typeface="Segoe UI Light" panose="020B0502040204020203" pitchFamily="34" charset="0"/>
              </a:rPr>
            </a:b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We asked for cookies that expressed love and support for Uvalde. As always, WCTC members came through, sending their very best. Here is a sampling of the 1,400 dozen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cookies that arrived. </a:t>
            </a:r>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Tree>
    <p:extLst>
      <p:ext uri="{BB962C8B-B14F-4D97-AF65-F5344CB8AC3E}">
        <p14:creationId xmlns:p14="http://schemas.microsoft.com/office/powerpoint/2010/main" val="24539855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F007-938C-747A-D28A-8661636CB2CA}"/>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FF946E4D-5A90-1B1C-0BF0-FCCCF6DBBE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528" y="4745837"/>
            <a:ext cx="1868775" cy="1714601"/>
          </a:xfrm>
          <a:prstGeom prst="rect">
            <a:avLst/>
          </a:prstGeom>
        </p:spPr>
      </p:pic>
      <p:sp>
        <p:nvSpPr>
          <p:cNvPr id="3" name="Subtitle 2">
            <a:extLst>
              <a:ext uri="{FF2B5EF4-FFF2-40B4-BE49-F238E27FC236}">
                <a16:creationId xmlns:a16="http://schemas.microsoft.com/office/drawing/2014/main" id="{61F13324-AA30-9828-DC9E-B0CAD3215DED}"/>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183DC4DA-75C5-8AC4-9A35-D58A5AFFEC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076313" y="-324907"/>
            <a:ext cx="6863267" cy="7502548"/>
          </a:xfrm>
          <a:prstGeom prst="rect">
            <a:avLst/>
          </a:prstGeom>
        </p:spPr>
      </p:pic>
    </p:spTree>
    <p:extLst>
      <p:ext uri="{BB962C8B-B14F-4D97-AF65-F5344CB8AC3E}">
        <p14:creationId xmlns:p14="http://schemas.microsoft.com/office/powerpoint/2010/main" val="1390313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42776</TotalTime>
  <Words>6862</Words>
  <Application>Microsoft Office PowerPoint</Application>
  <PresentationFormat>Widescreen</PresentationFormat>
  <Paragraphs>429</Paragraphs>
  <Slides>453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453</vt:i4>
      </vt:variant>
    </vt:vector>
  </HeadingPairs>
  <TitlesOfParts>
    <vt:vector size="458" baseType="lpstr">
      <vt:lpstr>Arial</vt:lpstr>
      <vt:lpstr>Calibri</vt:lpstr>
      <vt:lpstr>Calibri Light</vt:lpstr>
      <vt:lpstr>Segoe UI Light</vt:lpstr>
      <vt:lpstr>Office Theme</vt:lpstr>
      <vt:lpstr>Cookies for Uvalde</vt:lpstr>
      <vt:lpstr>The Wedding Cookie Table Community, a Facebook community, stepped up to provide relief and comfort to the people of Uvalde, Texas, who are forever in our hearts.</vt:lpstr>
      <vt:lpstr>.</vt:lpstr>
      <vt:lpstr>We didn’t know we were embarking on a monumental project that would touch the lives of hundreds of people. They received a “lift up” through our Community’s caring and cookies. </vt:lpstr>
      <vt:lpstr>.</vt:lpstr>
      <vt:lpstr>.</vt:lpstr>
      <vt:lpstr>The Background</vt:lpstr>
      <vt:lpstr>On May 24, 2022, an unspeakable tragedy occurred when the lives of 19 children and 2 adults were taken at the Robb Elementary School in Uvalde, Texas, a small rural community with  16,000 residents.</vt:lpstr>
      <vt:lpstr>The victims were all in the same fourth-grade classroom. Fifteen of them were 10 years old; two were 9 and two were  11. The teachers were 44 and 48. They were likely all looking forward to free-time and summer vacation. </vt:lpstr>
      <vt:lpstr>PowerPoint Presentation</vt:lpstr>
      <vt:lpstr>No words could or can describe the horror of what happened.</vt:lpstr>
      <vt:lpstr>In response,  Wedding Cookie Table Community members came together to do what we do best…share love and  goodness through our  cookie table tradition  with the Uvalde community. </vt:lpstr>
      <vt:lpstr>PowerPoint Presentation</vt:lpstr>
      <vt:lpstr>Step One:  Research </vt:lpstr>
      <vt:lpstr>A post on the WCTC indicated  there was preliminary interest by members in undertaking a  project for Uvalde.</vt:lpstr>
      <vt:lpstr>Step one for our Texas team (based in San Antonio—about 1.5 hours from Uvalde) was to get the lay of the land, confirm that the  Uvalde community would be receptive, determine where we might hold an event, etc.</vt:lpstr>
      <vt:lpstr>Judi Coulter-Salazar is a San Antonio-based WCTC member. She and her husband Carlos drove to Uvalde to do research, all the while keeping us closely apprised of their findings with photos and videos. Judi has roots in Uniontown, PA,  and is fully versed in the  cookie table tradition.</vt:lpstr>
      <vt:lpstr>For their second trip to Uvalde, Judi and Carlos invited another couple from San Antonio to go with them: Janet and Mike Treemarki. Both couples attended the same church but didn’t know each other before this project started. </vt:lpstr>
      <vt:lpstr>Judi and Janet are both WCTC members. The husbands were drafted onto the team and we were happy to have them. Both  Carlos and Mike  made tremendous  contributions to this project.  </vt:lpstr>
      <vt:lpstr>In addition to Judi’s Southwestern PA roots, Janet and Mike Treemarki are WCTC team members  also with Pittsburgh-area roots:  Aliquippa and McKees Rocks. Nice….</vt:lpstr>
      <vt:lpstr>PowerPoint Presentation</vt:lpstr>
      <vt:lpstr>PowerPoint Presentation</vt:lpstr>
      <vt:lpstr>PowerPoint Presentation</vt:lpstr>
      <vt:lpstr>PowerPoint Presentation</vt:lpstr>
      <vt:lpstr>PowerPoint Presentation</vt:lpstr>
      <vt:lpstr>Sacred Heart Church where many of the shooting victims’ funerals were held was receptive to letting us have use of their banquet hall for a community event. </vt:lpstr>
      <vt:lpstr>PowerPoint Presentation</vt:lpstr>
      <vt:lpstr>Always resourceful, until Judi could get into the banquet hall on a weekday, she took photos through the window so we could see what it looked like. Anxious to order supplies, we tried guessing the  table length for linens  based on the photo. </vt:lpstr>
      <vt:lpstr>What length would you have guessed? </vt:lpstr>
      <vt:lpstr>They are actually 8 foot tables.  </vt:lpstr>
      <vt:lpstr>Step Two: Develop a Plan</vt:lpstr>
      <vt:lpstr>Our Mission:  Let the people of Uvalde know that we and others  care about them.</vt:lpstr>
      <vt:lpstr>Our Attitude:  “There is no ‘I’ in team”. We  work collaboratively. </vt:lpstr>
      <vt:lpstr>Location of our Members:  Geographically-dispersed across the continental U.S.  </vt:lpstr>
      <vt:lpstr>Our Knowledge of Others on the Team:  Limited.  Most have never met  face-to-face. </vt:lpstr>
      <vt:lpstr>PowerPoint Presentation</vt:lpstr>
      <vt:lpstr>Our Funding:   Self-Financed</vt:lpstr>
      <vt:lpstr>Launch Date: May 31, 2022 </vt:lpstr>
      <vt:lpstr>Strategic Tool:  Cookies  </vt:lpstr>
      <vt:lpstr>Our Mode of Team Interaction:  Primarily Remote Activities </vt:lpstr>
      <vt:lpstr>PowerPoint Presentation</vt:lpstr>
      <vt:lpstr>Goal: Provide Comfort through Cookies   </vt:lpstr>
      <vt:lpstr>We asked our members to provide 800 dozen cookies and you came through with 1,400 dozen. Most were shipped via USPS, Fed Ex and UPS.  </vt:lpstr>
      <vt:lpstr>Those on this mission were strategic, cohesive, coordinated and focused solely on the people of Uvalde.</vt:lpstr>
      <vt:lpstr>Various teams formed and worked behind the scenes to: develop an overall plan; manage logistics; track cookie table items, cookies and gift shipments; recruit and train volunteers; plan the schedule and deploy resources  for June 25, 26 &amp; 27. </vt:lpstr>
      <vt:lpstr>While our Facebook group is called “The Wedding Cookie Table Community” because weddings have the largest and most elaborate displays….  </vt:lpstr>
      <vt:lpstr>…Cookie tables often mark many life events, both happy and sad. Cookies can provide comfort and promote healing at difficult times.  It was critical that this table be dignified and respectful  to honor the victims.</vt:lpstr>
      <vt:lpstr>PowerPoint Presentation</vt:lpstr>
      <vt:lpstr>After considering many options, our member, Mona D’Ambrosia, who plans events professionally, advised us to design an understated table that would highlight the cookies, reflecting the innocence of children  with white linens,  fresh white flowers and  twenty-one silk, rose-petal bears,  each to represent a lost soul. </vt:lpstr>
      <vt:lpstr>PowerPoint Presentation</vt:lpstr>
      <vt:lpstr>We consulted with member Angie Vera who is familiar with local culture asking if it was fitting to put the names of the victims on the individual bears. Angie believed it was very fitting to include names since  many local memorials have  names of victim on them. </vt:lpstr>
      <vt:lpstr>PowerPoint Presentation</vt:lpstr>
      <vt:lpstr>PowerPoint Presentation</vt:lpstr>
      <vt:lpstr>PowerPoint Presentation</vt:lpstr>
      <vt:lpstr>Karen Sica Radu, a very talented member from the Pittsburgh-area, spent a lot of time thinking about the best way to attach the names to the bears. She lovingly embroidered  the names of each  of the two teachers  and nineteen children. </vt:lpstr>
      <vt:lpstr>PowerPoint Presentation</vt:lpstr>
      <vt:lpstr>PowerPoint Presentation</vt:lpstr>
      <vt:lpstr>The WCTC wanted to comfort Uvalde children with “Jellycat” stuffed animals which are known to provide comfort to grieving young people and adults as sensory items that are incredibly soft. </vt:lpstr>
      <vt:lpstr>PowerPoint Presentation</vt:lpstr>
      <vt:lpstr>Our member, Laraine Churchel Schultz, has incredibly giving friends who have the shop “Mica and Molly’s” in West Melbourne, FL. Mica and Molly are sisters who let us purchase Jellycats at cost, and generously shipped  the Jellycats to Uvalde  at their own expense. </vt:lpstr>
      <vt:lpstr>PowerPoint Presentation</vt:lpstr>
      <vt:lpstr>We asked for 400 Jellycats and our generous members sent 500.</vt:lpstr>
      <vt:lpstr>We wanted to provide copies of a resource book that helps people to cope with grieving. We asked for 100 copies of the book “Tear Soup” and you, our generous members, sent 150 copies, some in English  and some in Spanish.</vt:lpstr>
      <vt:lpstr>PowerPoint Presentation</vt:lpstr>
      <vt:lpstr>We asked for embroidered aprons for our volunteers to wear at the event and you took care of that matter in minutes.</vt:lpstr>
      <vt:lpstr>PowerPoint Presentation</vt:lpstr>
      <vt:lpstr>PowerPoint Presentation</vt:lpstr>
      <vt:lpstr>We asked for handwritten notes for the Uvalde community and the  WCTC community  came through again.</vt:lpstr>
      <vt:lpstr>WCTC members even sent  notes and created posts   to encourage  our own volunteers</vt:lpstr>
      <vt:lpstr>PowerPoint Presentation</vt:lpstr>
      <vt:lpstr>PowerPoint Presentation</vt:lpstr>
      <vt:lpstr>Adults and children created messages and artwork for the Uvalde community. </vt:lpstr>
      <vt:lpstr>PowerPoint Presentation</vt:lpstr>
      <vt:lpstr>PowerPoint Presentation</vt:lpstr>
      <vt:lpstr>PowerPoint Presentation</vt:lpstr>
      <vt:lpstr>PowerPoint Presentation</vt:lpstr>
      <vt:lpstr>PowerPoint Presentation</vt:lpstr>
      <vt:lpstr>All of the table and gift items we needed were generously purchased by WCTC members  and tracked by our dedicated and capable volunteers  who worked tirelessly   behind the scenes.</vt:lpstr>
      <vt:lpstr>Ellen Colhouer, “Contessa Marie”,  took the lead on table design and decision-making  on items needed for the  cookie tables and events. </vt:lpstr>
      <vt:lpstr>Ellen made selections and communicated to  Venus Czernics, “Vee Cz”,  who created and monitored  our “wish lists”. </vt:lpstr>
      <vt:lpstr>PowerPoint Presentation</vt:lpstr>
      <vt:lpstr>No details were left to chance. The centerpiece of a cookie table is, of course, the cookies.</vt:lpstr>
      <vt:lpstr>Our generous and supportive  WCTC members embraced the project instantly. We were united in wanting this endeavor  to succeed to support Uvalde. WCTC members  went to work. </vt:lpstr>
      <vt:lpstr>PowerPoint Presentation</vt:lpstr>
      <vt:lpstr>Cookies that were shipped by members were carefully logged and tracked and recorded upon arrival by  Judi Coulter-Salazar. </vt:lpstr>
      <vt:lpstr>PowerPoint Presentation</vt:lpstr>
      <vt:lpstr>Judi lived and breathed the Uvalde project from conception to completion. </vt:lpstr>
      <vt:lpstr>WCTC members closely monitored tracking information on cookie shipments and kept the community informed. </vt:lpstr>
      <vt:lpstr>PowerPoint Presentation</vt:lpstr>
      <vt:lpstr>PowerPoint Presentation</vt:lpstr>
      <vt:lpstr>PowerPoint Presentation</vt:lpstr>
      <vt:lpstr>The first box of cookies arrived from Iowa on Wednesday, June 15 and the rest was history. Cookies poured in each day for about ten days.</vt:lpstr>
      <vt:lpstr>PowerPoint Presentation</vt:lpstr>
      <vt:lpstr>Most cookies arrived in excellent shape. A few “cookie crumbles” arrived. We bagged and offered them as “ice cream toppings” at our event. Some “toppings” were hand-delivered after the event along with whole cookies  to residents of Uvalde  who could not attend. </vt:lpstr>
      <vt:lpstr>PowerPoint Presentation</vt:lpstr>
      <vt:lpstr>WCTC members not only share cookies, we share recipes and helpful pointers  with each other</vt:lpstr>
      <vt:lpstr>PowerPoint Presentation</vt:lpstr>
      <vt:lpstr>   We asked for cookies that expressed love and support for Uvalde. As always, WCTC members came through, sending their very best. Here is a sampling of the 1,400 dozen  cookies that arrived.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cookies were nothing short of amazing. </vt:lpstr>
      <vt:lpstr>The cookies were works of art, both beautiful and delicious. But as we know, in the WCTC family,  our secret ingredient  is always love.  </vt:lpstr>
      <vt:lpstr>Cookies arrived from 24 states and Washington, DC</vt:lpstr>
      <vt:lpstr>WCTC members shipped cookies from about half of the U.S. </vt:lpstr>
      <vt:lpstr>Packing the cookies properly was no small task and shipping them was no small expense as costs escalated with Covid.</vt:lpstr>
      <vt:lpstr>Some members packed their own boxes and some relied on professional services like the UPS store employee who got the job done with great expertise and was  in awe of this project.</vt:lpstr>
      <vt:lpstr> </vt:lpstr>
      <vt:lpstr>Receiving the cookies and gift items was also no small task. </vt:lpstr>
      <vt:lpstr>The delivery people became regulars at the door…part of the family…with dozens  of boxes  arriving each 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vt:lpstr>
      <vt:lpstr>A tremendous amount of planning and implementation went on in a short amount of time in the great state of Texas. </vt:lpstr>
      <vt:lpstr>Meanwhile…back in Pittsburgh….</vt:lpstr>
      <vt:lpstr>PowerPoint Presentation</vt:lpstr>
      <vt:lpstr>The group turned to member baker Christy Johnson Fullwood who has “Cookies &amp; Candy by Christy”, asking her to accept orders for specialty cookies from our members who preferred to purchase cookies. WCTC members would  purchase cookies by the dozen.  The price included  shipping to TX. </vt:lpstr>
      <vt:lpstr>The WCTC ordered a total of 325 dozen cookies from Christy: lady locks, Italian peaches, gobs, buckeyes, kolache/kiffles, pecan tassies and peanut butter blossoms.  </vt:lpstr>
      <vt:lpstr>PowerPoint Presentation</vt:lpstr>
      <vt:lpstr>PowerPoint Presentation</vt:lpstr>
      <vt:lpstr>PowerPoint Presentation</vt:lpstr>
      <vt:lpstr>It was difficult to determine the best way to get Christy’s cookies to Texas so they  stayed cool and did not  break in transit.</vt:lpstr>
      <vt:lpstr>The budget allowed shipping  the cookies to Texas, but we were worried about how they’d arrive. We agonized over this point and explored many options—perhaps the  toughest decision  of the entire project.</vt:lpstr>
      <vt:lpstr>Christy was busy  baking away while we pondered.</vt:lpstr>
      <vt:lpstr>PowerPoint Presentation</vt:lpstr>
      <vt:lpstr>PowerPoint Presentation</vt:lpstr>
      <vt:lpstr>Christy offered to take time away from her business to drive our precious cookies in coolers with ice packs to Texas. She would fund the trip with  money we would have spent on shipping and it would  cover her travel expenses. </vt:lpstr>
      <vt:lpstr> </vt:lpstr>
      <vt:lpstr> </vt:lpstr>
      <vt:lpstr>Christy had her car packed in West Pittsburg (near New Castle, PA, Lawrence County) at 5 a.m.  on Tuesday, June 21. Destination:  the Lone Star State. </vt:lpstr>
      <vt:lpstr>PowerPoint Presentation</vt:lpstr>
      <vt:lpstr>With our precious cargo, Christy was on Texas soil by close of business  on Wednesday. </vt:lpstr>
      <vt:lpstr>PowerPoint Presentation</vt:lpstr>
      <vt:lpstr>Christy put the cookies in the hands of two integral Texas team members: Janet and Mike Treemarki at 3p.m. on Wednesday, June 22. Judi gave her a sandwich and dessert and Christy was  headed back to PA. </vt:lpstr>
      <vt:lpstr>PowerPoint Presentation</vt:lpstr>
      <vt:lpstr>With full disclosure, Judi might have sent Christi home with a gift of a little more than a sandwich.  </vt:lpstr>
      <vt:lpstr>PowerPoint Presentation</vt:lpstr>
      <vt:lpstr>…Texas hospitality for  Christy’s husband  who is a collector of fine spirits.  Thank you! </vt:lpstr>
      <vt:lpstr>Christy went above and beyond  and we are grateful. </vt:lpstr>
      <vt:lpstr>Christy was back home by Thursday night at midnight. </vt:lpstr>
      <vt:lpstr>Our “Pittsburgh” cookies then spent two nights in walk-in refrigeration at Holy Trinity in San Antonio, where Judi and Carlos and Janet and Mike are members.  </vt:lpstr>
      <vt:lpstr>We are grateful to these gentlemen who  secured refrigerator and freezer space for our cookies at Holy Trinity: Brian Mylar, Grand Knight (L) and Deacon Ray Gonzales, Jr., Facility Manager (R).</vt:lpstr>
      <vt:lpstr>As boxes of cookies arrived at   Holy Trinity, they all had to be opened and sorted. And there were a plenty of cookies. Carlos and Mike did lots of organizing.  </vt:lpstr>
      <vt:lpstr>PowerPoint Presentation</vt:lpstr>
      <vt:lpstr>Saturday Prep Work June 25, 2022</vt:lpstr>
      <vt:lpstr>On the morning of Saturday, June 25, it was time to move all cookie table supplies, cookies and gifts to Uvalde. Judi and Carlos rented a Uhaul to transport items.</vt:lpstr>
      <vt:lpstr>PowerPoint Presentation</vt:lpstr>
      <vt:lpstr>PowerPoint Presentation</vt:lpstr>
      <vt:lpstr>Several people joined the effort and volunteered to pack up items so the journey to Uvalde could begin. </vt:lpstr>
      <vt:lpstr>PowerPoint Presentation</vt:lpstr>
      <vt:lpstr>PowerPoint Presentation</vt:lpstr>
      <vt:lpstr>The volunteers leaving from San Antonio met up with several Uvalde-based volunteers, including school teachers from Robb and Flores  Elementary Schools,  both in Uvalde.  </vt:lpstr>
      <vt:lpstr>Saturday’s tasks included organizing cookies for the three separate projects and getting Sacred Heart set-up  for Sunday. </vt:lpstr>
      <vt:lpstr>Sacred Heart’s banquet hall does not have refrigeration needed for our cookies. The Texas team made arrangements to store  cookies requiring refrigeration at  St. Philip’s Episcopal Church  in Uvalde used for  the community food pantry. </vt:lpstr>
      <vt:lpstr>St. Philip’s Episcopal Church in Uvalde</vt:lpstr>
      <vt:lpstr>Following are images of the set-up work done on Saturday to prepare for Sunday’s community cookie table event at Sacred Heart.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a fifth grade teacher, Brittany Quinones, a teacher at Flores Elementary in Uvalde who volunteered to help us. After the event, she delivered cookies for us  to Robb and Flores  Elementary teachers. </vt:lpstr>
      <vt:lpstr>PowerPoint Presentation</vt:lpstr>
      <vt:lpstr>Ms. Quinones told us about recent training Uvalde teachers received to help the children when  they return to school.</vt:lpstr>
      <vt:lpstr>She explained the initiative that focuses on meeting the social and emotional needs of students, asking them to talk about something positive that has happened recently with teachers being trained on how to cheer  up students as needed. </vt:lpstr>
      <vt:lpstr>PowerPoint Presentation</vt:lpstr>
      <vt:lpstr>We thank Ms. Quinones and the other teachers who gave of their time as volunteers to help our community event. Here are photos of additional volunteers and event set-up. </vt:lpstr>
      <vt:lpstr>PowerPoint Presentation</vt:lpstr>
      <vt:lpstr>PowerPoint Presentation</vt:lpstr>
      <vt:lpstr>PowerPoint Presentation</vt:lpstr>
      <vt:lpstr>PowerPoint Presentation</vt:lpstr>
      <vt:lpstr> </vt:lpstr>
      <vt:lpstr>Janet Treemarki holds the sign that will be displayed explaining the cookie table tradition, a new tradition for many in Uvalde.</vt:lpstr>
      <vt:lpstr>PowerPoint Presentation</vt:lpstr>
      <vt:lpstr>Cookies were trayed at  Sacred Heart. Those requiring refrigeration were shuttled to  St. Philip’s Episcopal where they were stored. The temperature in Uvalde reached a high of 104°  on Saturday and we needed  to safeguard the cookies.   </vt:lpstr>
      <vt:lpstr>Volunteers separated and trayed the 1,400 dozen cookies for the Sunday Community event, Monday’s Uvalde Memorial Hospital cookie table and  Monday’s deliveries  around Uvalde. </vt:lpstr>
      <vt:lpstr>Another community event had been held in Uvalde after the tragedy. We used it as a gauge. It was a two-day event featuring prepared foods and it attracted 1,000 people over the course of a two-day weekend event.</vt:lpstr>
      <vt:lpstr>With Sunday, June 26 being an open-community event, we opted to prepare for up to 750 people to attend. It was time to see how well we did with our calculations. With a cookie table, we never want to run  short on cookies. </vt:lpstr>
      <vt:lpstr>The local newspaper, the Uvalde Leader-News, published two advance stories on the WCTC’s community event. </vt:lpstr>
      <vt:lpstr>PowerPoint Presentation</vt:lpstr>
      <vt:lpstr>The City of Uvalde, The Uvalde of Chamber and others posted our event on their websites. Sacred Heart Church put a notice in their Sunday bulletin. We did our best  to spread the word.  </vt:lpstr>
      <vt:lpstr> </vt:lpstr>
      <vt:lpstr>We had an outstanding team of volunteers in place who labored all day Saturday to get things ready for Sunday’s Community event.</vt:lpstr>
      <vt:lpstr> </vt:lpstr>
      <vt:lpstr>A toast to hosting  “a peach”  of a great event for the  Uvalde community..</vt:lpstr>
      <vt:lpstr> </vt:lpstr>
      <vt:lpstr>Plans were made. The community was invited. It was time to see how our  “cookie table” event  would be received.</vt:lpstr>
      <vt:lpstr>Sunday’s Cookie Table Event for the Uvalde Community June 26, 2022</vt:lpstr>
      <vt:lpstr>It just so happened that as Judi called Sacred Heart to make arrangements to hold the WCTC event there, another generous soul named Mike Abad had also called wanting to do something for the Uvalde community. </vt:lpstr>
      <vt:lpstr>Mike Abad owns Bar Ludivine in San Antonio, a French-inspired space. Mike teamed up with Judi to plan a wonderful day and arranged to have several activities that complemented ours.</vt:lpstr>
      <vt:lpstr>PowerPoint Presentation</vt:lpstr>
      <vt:lpstr>The Uvalde Community had the opportunity to interact with grief counselors and learn about available grief resources</vt:lpstr>
      <vt:lpstr>PowerPoint Presentation</vt:lpstr>
      <vt:lpstr>PowerPoint Presentation</vt:lpstr>
      <vt:lpstr>The local Humane Society was on hand  so the community could see and  pet adorable comfort dogs</vt:lpstr>
      <vt:lpstr>PowerPoint Presentation</vt:lpstr>
      <vt:lpstr>PowerPoint Presentation</vt:lpstr>
      <vt:lpstr>Martie Kokotaljo provided beautiful, soulful music for several hours. </vt:lpstr>
      <vt:lpstr>PowerPoint Presentation</vt:lpstr>
      <vt:lpstr>PowerPoint Presentation</vt:lpstr>
      <vt:lpstr>There were   grilled fajitas available for guests to enjoy. </vt:lpstr>
      <vt:lpstr>PowerPoint Presentation</vt:lpstr>
      <vt:lpstr>PowerPoint Presentation</vt:lpstr>
      <vt:lpstr>PowerPoint Presentation</vt:lpstr>
      <vt:lpstr>Alice Sanchez treated children to snow cones and they could put their own flavors on them.</vt:lpstr>
      <vt:lpstr>PowerPoint Presentation</vt:lpstr>
      <vt:lpstr>PowerPoint Presentation</vt:lpstr>
      <vt:lpstr>PowerPoint Presentation</vt:lpstr>
      <vt:lpstr>Our cookie table for the Uvalde community was 48 feet in length, designed  with simplicity in mind,  intended to reflect the  innocence of children. </vt:lpstr>
      <vt:lpstr>The table featured white linens, fresh flowers and twenty-one rose petal bears. </vt:lpstr>
      <vt:lpstr>PowerPoint Presentation</vt:lpstr>
      <vt:lpstr>We wanted to minimize decorations and highlight the cookies sent as our gift to the  Uvalde community.</vt:lpstr>
      <vt:lpstr>From the time the event started, the Uvalde community formed a line that stretched out the door. </vt:lpstr>
      <vt:lpstr> </vt:lpstr>
      <vt:lpstr>.</vt:lpstr>
      <vt:lpstr>PowerPoint Presentation</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guests reading the sign explaining the  cookie table tradition</vt:lpstr>
      <vt:lpstr>PowerPoint Presentation</vt:lpstr>
      <vt:lpstr>As part of setting up the  community cookie table event, the WCTC sent 500 Jellycat stuffed animals  for the children.  </vt:lpstr>
      <vt:lpstr>PowerPoint Presentation</vt:lpstr>
      <vt:lpstr>Janet just happened to have a  Terrible Towel in her house. </vt:lpstr>
      <vt:lpstr>The Jellycats were a hit and we had just enough to give one to each of the children.</vt:lpstr>
      <vt:lpstr>PowerPoint Presentation</vt:lpstr>
      <vt:lpstr>We were proud to showcase some of the children’s artwork sent through our group and include it as a way to share our sentiments. </vt:lpstr>
      <vt:lpstr>PowerPoint Presentation</vt:lpstr>
      <vt:lpstr>PowerPoint Presentation</vt:lpstr>
      <vt:lpstr>PowerPoint Presentation</vt:lpstr>
      <vt:lpstr>Guests were very receptive to the grief books we offered, “Tear Soup”, in English and Spanish.</vt:lpstr>
      <vt:lpstr>PowerPoint Presentation</vt:lpstr>
      <vt:lpstr>“Tear Soup” offers a message for dealing with grief and provides grief resource  suggestions at the end.</vt:lpstr>
      <vt:lpstr>When we ran out of copies of “Tear Soup”, we started a sign-up sheet. One hundred Uvalde families signed up, asking to have a copy of the book  sent to them. </vt:lpstr>
      <vt:lpstr> </vt:lpstr>
      <vt:lpstr>The grief counselors said it is an excellent resource they would like to have available to start a dialogue with families experiencing grief. Our  Texas team would like to send  100 copies of the books  to the grief counselors. </vt:lpstr>
      <vt:lpstr>All in all, we believe many people enjoyed the  afternoon we hosted.</vt:lpstr>
      <vt:lpstr>PowerPoint Presentation</vt:lpstr>
      <vt:lpstr>PowerPoint Presentation</vt:lpstr>
      <vt:lpstr>PowerPoint Presentation</vt:lpstr>
      <vt:lpstr>PowerPoint Presentation</vt:lpstr>
      <vt:lpstr>Of the many guests we hosted, Evangela was among those who captured our heart. She came near the end of the day. We asked  via Facetime which  was her favorite cookie. </vt:lpstr>
      <vt:lpstr>PowerPoint Presentation</vt:lpstr>
      <vt:lpstr>PowerPoint Presentation</vt:lpstr>
      <vt:lpstr>We knew it was the  ever-popular lady lock!</vt:lpstr>
      <vt:lpstr>We made sure that Evangela left with a few extras.</vt:lpstr>
      <vt:lpstr>PowerPoint Presentation</vt:lpstr>
      <vt:lpstr>We were overjoyed to have another fabulous crew of hard-working volunteers on Sunday who worked long and hard to make the day a success. </vt:lpstr>
      <vt:lpstr>PowerPoint Presentation</vt:lpstr>
      <vt:lpstr>The Sacred Heart staff agreed to get our commemorative bears into the hands of the families.  We thank them for that.</vt:lpstr>
      <vt:lpstr>The comments we received during and after Sunday’s event warmed our hearts.</vt:lpstr>
      <vt:lpstr>But we weren’t quite  done yet.</vt:lpstr>
      <vt:lpstr>Thanking the Many Uvalde Helpers</vt:lpstr>
      <vt:lpstr>PowerPoint Presentation</vt:lpstr>
      <vt:lpstr>Monday, June 27, 2022  Part I:  The Wedding Cookie Table Community thanks Uvalde Memorial Hospital (UMH) where the victims were taken</vt:lpstr>
      <vt:lpstr>We came to thank the  530 Uvalde Memorial Hospital (UMH) employees for all  they did to help  the Uvalde community during a time of crisis. </vt:lpstr>
      <vt:lpstr>PowerPoint Presentation</vt:lpstr>
      <vt:lpstr>PowerPoint Presentation</vt:lpstr>
      <vt:lpstr>Our plan was to re-purpose some decorative items from Sunday’s cookie table. Our cookies had all been trayed on Saturday and stored in the walk-in coolers at St. Philip’s Episcopal Church. The trayed cookies were now  brought to UMH. </vt:lpstr>
      <vt:lpstr>UMH employees had received an internal message prepared by the WCTC explaining the cookie table tradition and inviting them to the cookie table event. Fresh cookie trays were brought out for each shift.  </vt:lpstr>
      <vt:lpstr>PowerPoint Presentation</vt:lpstr>
      <vt:lpstr>Our cookie table for  UMH employees….</vt:lpstr>
      <vt:lpstr>PowerPoint Presentation</vt:lpstr>
      <vt:lpstr>PowerPoint Presentation</vt:lpstr>
      <vt:lpstr>Knowing how busy hospital employees are, we provided take-out containers so staff members could take cookies back to their  departments to enjoy. </vt:lpstr>
      <vt:lpstr>Here are some  of our UMH guests….</vt:lpstr>
      <vt:lpstr>PowerPoint Presentation</vt:lpstr>
      <vt:lpstr>PowerPoint Presentation</vt:lpstr>
      <vt:lpstr>PowerPoint Presentation</vt:lpstr>
      <vt:lpstr>Knowing in advance that some departments including the emergency room, ICU, operating room, physical therapy, medical-surgery nursing, obstetrics, etc., would not be able to come to the cookie table area, we had  prepared to deliver  cookies to them.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WCTC member created a nice post thanking us  after the event. </vt:lpstr>
      <vt:lpstr>PowerPoint Presentation</vt:lpstr>
      <vt:lpstr>We are grateful to Emily Whitehurst of Human Resources and Cody Shockley in Dietary who helped with arrangements and logistics for the UMH “thank you” event. </vt:lpstr>
      <vt:lpstr>Two major cookie projects were completed in two days.  One project remained: thank the second group of helpers. </vt:lpstr>
      <vt:lpstr>Monday, June 27, 2022  Part II:  The Wedding Cookie Table Community Thanks the Uvalde Community Helpers</vt:lpstr>
      <vt:lpstr>The WCTC planning team wanted to thank the Uvalde community groups who went out of their way to serve others at a most difficult time. </vt:lpstr>
      <vt:lpstr>We would hand-deliver an individual “thank you” to each organization in the way of a cookie tray and individual letter expressing appreciation from the   WCTC. </vt:lpstr>
      <vt:lpstr>The Wedding Cookie Table Community made individual deliveries to these establishments:</vt:lpstr>
      <vt:lpstr>The two Uvalde funeral homes that handled final arrangements for the  twenty-one victims</vt:lpstr>
      <vt:lpstr>Hillcrest Memorial</vt:lpstr>
      <vt:lpstr>PowerPoint Presentation</vt:lpstr>
      <vt:lpstr>Rushing Estes-Knowles Mortuary</vt:lpstr>
      <vt:lpstr>PowerPoint Presentation</vt:lpstr>
      <vt:lpstr>Uvalde County Fairplex</vt:lpstr>
      <vt:lpstr>PowerPoint Presentation</vt:lpstr>
      <vt:lpstr>PowerPoint Presentation</vt:lpstr>
      <vt:lpstr>The City of Uvalde</vt:lpstr>
      <vt:lpstr>PowerPoint Presentation</vt:lpstr>
      <vt:lpstr>St. Philip’s Episcopal </vt:lpstr>
      <vt:lpstr>PowerPoint Presentation</vt:lpstr>
      <vt:lpstr>Sacred Heart</vt:lpstr>
      <vt:lpstr>PowerPoint Presentation</vt:lpstr>
      <vt:lpstr>Uvalde EMS</vt:lpstr>
      <vt:lpstr>PowerPoint Presentation</vt:lpstr>
      <vt:lpstr>Uvalde Fire Dept.</vt:lpstr>
      <vt:lpstr>PowerPoint Presentation</vt:lpstr>
      <vt:lpstr>Uvalde Police Dept.</vt:lpstr>
      <vt:lpstr>PowerPoint Presentation</vt:lpstr>
      <vt:lpstr>Uvalde School District</vt:lpstr>
      <vt:lpstr>PowerPoint Presentation</vt:lpstr>
      <vt:lpstr>Uvalde Meat</vt:lpstr>
      <vt:lpstr>PowerPoint Presentation</vt:lpstr>
      <vt:lpstr>Uvalde Leader-News Staff</vt:lpstr>
      <vt:lpstr>PowerPoint Presentation</vt:lpstr>
      <vt:lpstr>Starbuck’s</vt:lpstr>
      <vt:lpstr>PowerPoint Presentation</vt:lpstr>
      <vt:lpstr>Soul Shine Industries</vt:lpstr>
      <vt:lpstr>PowerPoint Presentation</vt:lpstr>
      <vt:lpstr>Soul Shine Owner Trey Ganem tries his first lady lock. (We think it won’t be his last). </vt:lpstr>
      <vt:lpstr>PowerPoint Presentation</vt:lpstr>
      <vt:lpstr>In the end, it seems Mr. Ganem  wasn’t the only person  who enjoyed lady locks.</vt:lpstr>
      <vt:lpstr>Lady locks were the cookie that generated the most feedback from guests. That’s usually the case for the ever-popular crown jewel of the wedding cookie table. </vt:lpstr>
      <vt:lpstr>We must thank a Uvalde helper: Ms. Kathie Quinones. She knows the Uvalde community well and helped us with this event immensely.</vt:lpstr>
      <vt:lpstr>Ms. Kathie Quinones became an invaluable member of our Uvalde team and the WCTC community. </vt:lpstr>
      <vt:lpstr>Kathie Quinones secured the Uvalde volunteers we needed. She handled many Uvalde details for us since she knows the town. She hand-delivered cookies for us after the event to people who could not attend. It takes a village, and we are glad Kathie is in our village. </vt:lpstr>
      <vt:lpstr>Thank you to the many hardworking people in Uvalde who helped us and to gracious Uvalde residents who accepted our gift. We will never forget you or be far away from you. </vt:lpstr>
      <vt:lpstr>PowerPoint Presentation</vt:lpstr>
      <vt:lpstr>Thanks to our most generous WCTC members who supported this project wholeheartedly. You are the heart of the community and the reason efforts like this succeed.</vt:lpstr>
      <vt:lpstr>You made "Cookies for Uvalde" possible by coming together in three short weeks and working hard and supporting the cause. </vt:lpstr>
      <vt:lpstr>You provided everything we needed to lift people’s spirits—cookies, supplies, gifts. You added the heart and soul we offered to  the hurting community of Uvalde.</vt:lpstr>
      <vt:lpstr>Thank you for the goodness you spread in this world each and every day.  You make our world sweeter and better,  seeking nothing in return.</vt:lpstr>
      <vt:lpstr>With your goodness, you touch lives.</vt:lpstr>
      <vt:lpstr>PowerPoint Presentation</vt:lpstr>
      <vt:lpstr>Outcomes</vt:lpstr>
      <vt:lpstr>Many guests provided feedback that several of the cookies we offered were new to them. They were delighted with what they tried. </vt:lpstr>
      <vt:lpstr>Our guests said they loved learning about the cookie table tradition.</vt:lpstr>
      <vt:lpstr>They loved learning about the Wedding Cookie Table Community. They were in awe of what our Community did for Uvalde. </vt:lpstr>
      <vt:lpstr>The grief counselors told us they saw people smile whom they hadn’t seen  smile in a month.</vt:lpstr>
      <vt:lpstr>The grief counselors told us that children were able to be children that day.</vt:lpstr>
      <vt:lpstr>We received feedback that we gave the community a chance to come together for a positive and uplifting gathering—something they  needed and appreciated  right now. </vt:lpstr>
      <vt:lpstr>We watched the members of the WCTC do something that we do well: C-O-L-L-A-B-O-R-A-T-E. We worked in a circular fashion with great respect for each other. </vt:lpstr>
      <vt:lpstr>Egos did not get in the way. We had a common goal and stayed focused on our mission. We put the needs of the Uvalde community first.</vt:lpstr>
      <vt:lpstr> </vt:lpstr>
      <vt:lpstr>Our Knowledge of Others on the Team:  Limited.  Most have never met  face-to-face. </vt:lpstr>
      <vt:lpstr>That changed.</vt:lpstr>
      <vt:lpstr>We still haven’t met face-to-face, but the core team who worked remotely has developed great respect  for each other. We now know each other by our voices. We bonded  and we keep in touch. </vt:lpstr>
      <vt:lpstr>At first, the Pittsburgh-based members wanted to be in Uvalde but couldn’t. The San Antonio leaders wanted us there to help. In the end, we realize it was better we weren’t there.</vt:lpstr>
      <vt:lpstr>The absence of the Pittsburgh-members created space and others stepped up. The Uvalde community saw their own  community members serving them with smiles—including 5 teachers from Robb and Flores Elementary in Uvalde. </vt:lpstr>
      <vt:lpstr>This event was the first positive thing our Uvalde volunteers said they got to work on  since May 24, 2022. </vt:lpstr>
      <vt:lpstr>Sometimes, things go better  when we’re not there. </vt:lpstr>
      <vt:lpstr>Uvalde is largely a Latino community. The cookie table tradition was unknown to guests and they were thrilled with what they experienced. We stayed true to the generous and giving origin of the cookie table tradition. </vt:lpstr>
      <vt:lpstr>The largest cookie table Judi had prepared before this was for her daughter’s 30-person wedding. </vt:lpstr>
      <vt:lpstr>Hubby Carlos did not know the cookie table tradition and was blown away by what he saw in Uvalde. For his Mom’s 90th birthday in Arizona in August, guess what he asked Judi to do? Make a cookie table!  And she did! </vt:lpstr>
      <vt:lpstr>We gave the Uvalde community a hug that day. </vt:lpstr>
      <vt:lpstr>PowerPoint Presentation</vt:lpstr>
      <vt:lpstr>Most Special Thanks To: </vt:lpstr>
      <vt:lpstr>The Uvalde Community  Who showed grace and strength in the midst of tragedy and accepted our gifts </vt:lpstr>
      <vt:lpstr>Our Texas Team Led by Judi and Janet, Carlos and Mike.</vt:lpstr>
      <vt:lpstr>PowerPoint Presentation</vt:lpstr>
      <vt:lpstr>Most Special Thanks to These  WCTC members:   </vt:lpstr>
      <vt:lpstr>Most Special Thanks to These  WCTC members:   </vt:lpstr>
      <vt:lpstr>Most Special Thanks to These  WCTC members:   </vt:lpstr>
      <vt:lpstr>Most Special Thanks to These  WCTC members:   </vt:lpstr>
      <vt:lpstr>Most Special Thanks to These  WCTC members:   </vt:lpstr>
      <vt:lpstr> </vt:lpstr>
      <vt:lpstr> Data Experts: Trackers of Cookies &amp; Members  Barb Houston Day Joanne Bondi Fazio Joann Freel Kimberly Paulson Linda Tennant Saus   </vt:lpstr>
      <vt:lpstr>  </vt:lpstr>
      <vt:lpstr>  </vt:lpstr>
      <vt:lpstr>Uvalde Set-up and Cookie Table Volunteers </vt:lpstr>
      <vt:lpstr> Gloria Von Resma  City of Uvalde  Publicized the Uvalde community events and helped with details  </vt:lpstr>
      <vt:lpstr> Delmar Zenobi, Delmar Signs,  Monongahela, PA  For the generous donation of time and talent and services for Signage and Logo Development  </vt:lpstr>
      <vt:lpstr> Holy Trinity Church, San Antonio, TX Provided space for storing cookies and  keeping them refrigerated in San Antonio   </vt:lpstr>
      <vt:lpstr> Martie Kokotaljo  Provided hours of live, excellent music  </vt:lpstr>
      <vt:lpstr>“Mica and Molly’s” in West Melbourne, FL Allowed the WCTC to purchase Jellycats at cost and shipped all items to TX at their own expense  </vt:lpstr>
      <vt:lpstr>Mon Valley Independent, Monessen, PA  Sponsored the cookie tray for the  Uvalde Leader-News   </vt:lpstr>
      <vt:lpstr>Sacred Heart Church and Staff, Uvalde, Texas Helped with many details, publicity and generously provided the Sacred Heart Banquet Hall at no cost   </vt:lpstr>
      <vt:lpstr>St. Philip's Episcopal Church, Uvalde, TX  Provided use of the church facility and  walk-in cooler space  </vt:lpstr>
      <vt:lpstr>Smileycookie.com (by Eat‘n Park) Donated hundreds of heart-shaped cookies  that are individually-wrapped, certified nut-free and Kosher</vt:lpstr>
      <vt:lpstr>Uvalde Chamber of Commerce  Publicized the WCTC events    </vt:lpstr>
      <vt:lpstr>Uvalde Leader-News  Publicized the WCTC events</vt:lpstr>
      <vt:lpstr>Thank you, everyone who helped and participated in any way.   </vt:lpstr>
      <vt:lpstr>Uvalde…you 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 Magone</dc:creator>
  <cp:lastModifiedBy>LAURA M</cp:lastModifiedBy>
  <cp:revision>374</cp:revision>
  <dcterms:created xsi:type="dcterms:W3CDTF">2022-07-15T19:08:34Z</dcterms:created>
  <dcterms:modified xsi:type="dcterms:W3CDTF">2022-08-24T18:53:50Z</dcterms:modified>
</cp:coreProperties>
</file>